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Sandra fram till antagning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Eva resten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Anna och Vesna modererar och håller koll på frågor.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d3d6753ce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d3d6753ce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2e9266088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2e9266088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e2e926608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e2e926608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e2e926608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e2e926608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e2e9266088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e2e9266088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e2e9266088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e2e9266088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e2e926608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e2e926608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30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</a:pPr>
            <a:r>
              <a:rPr lang="sv" sz="1200">
                <a:solidFill>
                  <a:schemeClr val="dk1"/>
                </a:solidFill>
              </a:rPr>
              <a:t>En bedömning av särskilda skäl ska alltid göras på individnivå. Den ska kopplas till elevens enskilda förutsättningar och progression. </a:t>
            </a:r>
            <a:endParaRPr sz="1200">
              <a:solidFill>
                <a:schemeClr val="dk1"/>
              </a:solidFill>
            </a:endParaRPr>
          </a:p>
          <a:p>
            <a:pPr indent="-273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Char char="•"/>
            </a:pPr>
            <a:r>
              <a:rPr lang="sv" sz="1200">
                <a:solidFill>
                  <a:schemeClr val="dk1"/>
                </a:solidFill>
              </a:rPr>
              <a:t>Det går inte att säga att ett skäl alltid ger rätt till förlängning. </a:t>
            </a:r>
            <a:endParaRPr sz="12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sv" sz="1200">
                <a:solidFill>
                  <a:schemeClr val="dk1"/>
                </a:solidFill>
              </a:rPr>
              <a:t>För elever i utbildning gör rektor bedömningen. För elever som inte är i studier gör CFV bedömning.</a:t>
            </a:r>
            <a:r>
              <a:rPr lang="sv" sz="19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e2e9266088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e2e9266088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d36d8592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d36d8592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e2e926608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e2e926608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d36d85926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fd36d85926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e2e9266088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e2e9266088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d36d85926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fd36d85926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e2e9266088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e2e9266088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d36d8592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fd36d8592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d36d85926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fd36d85926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e2e9266088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e2e9266088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e2e9266088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e2e9266088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Rubrikbild 1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792895" y="841772"/>
            <a:ext cx="54366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792895" y="2701529"/>
            <a:ext cx="54366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Rubrikbild 1 1">
  <p:cSld name="TITLE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ctrTitle"/>
          </p:nvPr>
        </p:nvSpPr>
        <p:spPr>
          <a:xfrm>
            <a:off x="1800000" y="841772"/>
            <a:ext cx="54366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1800000" y="2701529"/>
            <a:ext cx="54366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Rubrik och innehåll 1 1">
  <p:cSld name="OBJECT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360000" y="1332000"/>
            <a:ext cx="7095600" cy="30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Rubrik och innehåll 4">
  <p:cSld name="2 Rubrik och innehåll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360000" y="1332000"/>
            <a:ext cx="7095600" cy="30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Rubrik och innehåll 3">
  <p:cSld name="3 Rubrik och innehåll 3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360000" y="1332000"/>
            <a:ext cx="7095600" cy="30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>
                <a:solidFill>
                  <a:srgbClr val="FFFFFF"/>
                </a:solidFill>
              </a:defRPr>
            </a:lvl1pPr>
            <a:lvl2pPr indent="-342900" lvl="1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2pPr>
            <a:lvl3pPr indent="-323850" lvl="2" marL="1371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500"/>
              <a:buChar char="•"/>
              <a:defRPr>
                <a:solidFill>
                  <a:srgbClr val="FFFFFF"/>
                </a:solidFill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 Avsnittsrubrik 1">
  <p:cSld name="7 Avsnittsrubrik 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1512000" y="1356691"/>
            <a:ext cx="6120000" cy="18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 Avsnittsrubrik 4">
  <p:cSld name="7 Avsnittsrubrik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1512000" y="1356691"/>
            <a:ext cx="6120000" cy="18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Två innehållsdelar 1 1">
  <p:cSld name="TWO_OBJECTS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60000" y="1332000"/>
            <a:ext cx="3960000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indent="-342900" lvl="1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indent="-323850" lvl="2" marL="1371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2" type="body"/>
          </p:nvPr>
        </p:nvSpPr>
        <p:spPr>
          <a:xfrm>
            <a:off x="4680000" y="1332000"/>
            <a:ext cx="3960000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indent="-342900" lvl="1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indent="-323850" lvl="2" marL="1371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Två innehållsdelar 4">
  <p:cSld name="4 Två innehållsdelar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" type="body"/>
          </p:nvPr>
        </p:nvSpPr>
        <p:spPr>
          <a:xfrm>
            <a:off x="4680000" y="1332000"/>
            <a:ext cx="3960000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indent="-342900" lvl="1" marL="9144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indent="-323850" lvl="2" marL="1371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indent="-317500" lvl="3" marL="18288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indent="-317500" lvl="4" marL="22860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indent="-317500" lvl="6" marL="32004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indent="-317500" lvl="7" marL="3657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indent="-317500" lvl="8" marL="41148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2" type="body"/>
          </p:nvPr>
        </p:nvSpPr>
        <p:spPr>
          <a:xfrm>
            <a:off x="360000" y="1332000"/>
            <a:ext cx="3960000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indent="-342900" lvl="1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indent="-323850" lvl="2" marL="1371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Två innehållsdelar 4">
  <p:cSld name="5 Två innehållsdelar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4680000" y="1332000"/>
            <a:ext cx="3960000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>
                <a:solidFill>
                  <a:srgbClr val="FFFFFF"/>
                </a:solidFill>
              </a:defRPr>
            </a:lvl1pPr>
            <a:lvl2pPr indent="-342900" lvl="1" marL="9144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2pPr>
            <a:lvl3pPr indent="-323850" lvl="2" marL="1371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500"/>
              <a:buChar char="•"/>
              <a:defRPr>
                <a:solidFill>
                  <a:srgbClr val="FFFFFF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360000" y="1332000"/>
            <a:ext cx="3960000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>
                <a:solidFill>
                  <a:srgbClr val="FFFFFF"/>
                </a:solidFill>
              </a:defRPr>
            </a:lvl1pPr>
            <a:lvl2pPr indent="-342900" lvl="1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>
                <a:solidFill>
                  <a:srgbClr val="FFFFFF"/>
                </a:solidFill>
              </a:defRPr>
            </a:lvl2pPr>
            <a:lvl3pPr indent="-323850" lvl="2" marL="1371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500"/>
              <a:buChar char="•"/>
              <a:defRPr>
                <a:solidFill>
                  <a:srgbClr val="FFFFFF"/>
                </a:solidFill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400"/>
              <a:buChar char="•"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Bild med bildtext 1 1">
  <p:cSld name="PICTURE_WITH_CAPTION_TEXT_1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360000" y="237600"/>
            <a:ext cx="3456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" name="Google Shape;42;p12"/>
          <p:cNvSpPr/>
          <p:nvPr>
            <p:ph idx="2" type="pic"/>
          </p:nvPr>
        </p:nvSpPr>
        <p:spPr>
          <a:xfrm>
            <a:off x="4176000" y="360000"/>
            <a:ext cx="4711800" cy="37188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2"/>
          <p:cNvSpPr txBox="1"/>
          <p:nvPr>
            <p:ph idx="1" type="body"/>
          </p:nvPr>
        </p:nvSpPr>
        <p:spPr>
          <a:xfrm>
            <a:off x="360000" y="1512000"/>
            <a:ext cx="3456000" cy="25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92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900"/>
              <a:buChar char="•"/>
              <a:defRPr sz="1700"/>
            </a:lvl1pPr>
            <a:lvl2pPr indent="-330200" lvl="1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1500"/>
            </a:lvl2pPr>
            <a:lvl3pPr indent="-311150" lvl="2" marL="1371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400"/>
            </a:lvl3pPr>
            <a:lvl4pPr indent="-304800" lvl="3" marL="1828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300"/>
            </a:lvl4pPr>
            <a:lvl5pPr indent="-304800" lvl="4" marL="22860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Bild med bildtext 4">
  <p:cSld name="6 Bild med bildtext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/>
          <p:nvPr>
            <p:ph idx="2" type="pic"/>
          </p:nvPr>
        </p:nvSpPr>
        <p:spPr>
          <a:xfrm>
            <a:off x="4176000" y="360000"/>
            <a:ext cx="4711800" cy="37188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3"/>
          <p:cNvSpPr txBox="1"/>
          <p:nvPr>
            <p:ph type="title"/>
          </p:nvPr>
        </p:nvSpPr>
        <p:spPr>
          <a:xfrm>
            <a:off x="360000" y="237600"/>
            <a:ext cx="3456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" type="body"/>
          </p:nvPr>
        </p:nvSpPr>
        <p:spPr>
          <a:xfrm>
            <a:off x="360000" y="1512000"/>
            <a:ext cx="3456000" cy="25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92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900"/>
              <a:buChar char="•"/>
              <a:defRPr sz="1700"/>
            </a:lvl1pPr>
            <a:lvl2pPr indent="-330200" lvl="1" marL="914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1500"/>
            </a:lvl2pPr>
            <a:lvl3pPr indent="-311150" lvl="2" marL="1371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400"/>
            </a:lvl3pPr>
            <a:lvl4pPr indent="-304800" lvl="3" marL="1828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300"/>
            </a:lvl4pPr>
            <a:lvl5pPr indent="-304800" lvl="4" marL="22860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Endast rubrik 1">
  <p:cSld name="TITLE_ONLY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Endast rubrik 4">
  <p:cSld name="8 Endast rubrik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 Tom 1 1">
  <p:cSld name="BLANK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 Tom 4">
  <p:cSld name="9 Tom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Rubrik och innehåll 6">
  <p:cSld name="2 Rubrik och innehåll 6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360000" y="1332000"/>
            <a:ext cx="7095600" cy="30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b="0" i="0" sz="28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0000" y="1332000"/>
            <a:ext cx="7095600" cy="30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9250" lvl="0" marL="4572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900"/>
              <a:buFont typeface="Arial"/>
              <a:buChar char="•"/>
              <a:defRPr b="0" i="0" sz="19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700"/>
              <a:buFont typeface="Arial"/>
              <a:buChar char="•"/>
              <a:defRPr b="0" i="0" sz="17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600"/>
              <a:buFont typeface="Arial"/>
              <a:buChar char="•"/>
              <a:defRPr b="0" i="0" sz="16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500"/>
              <a:buFont typeface="Arial"/>
              <a:buChar char="•"/>
              <a:defRPr b="0" i="0" sz="15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Char char="•"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Char char="•"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Char char="•"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Char char="•"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Char char="•"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8" name="Google Shape;8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166100"/>
            <a:ext cx="9144902" cy="97850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anna.falkstrom-olsson@utb.linkoping.se" TargetMode="External"/><Relationship Id="rId4" Type="http://schemas.openxmlformats.org/officeDocument/2006/relationships/hyperlink" Target="mailto:sandra.c.andersson@utb.linkoping.se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10.png"/><Relationship Id="rId7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5.png"/><Relationship Id="rId7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 txBox="1"/>
          <p:nvPr>
            <p:ph type="ctrTitle"/>
          </p:nvPr>
        </p:nvSpPr>
        <p:spPr>
          <a:xfrm>
            <a:off x="2792895" y="841772"/>
            <a:ext cx="5436600" cy="1790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Skärpta krav sfi</a:t>
            </a:r>
            <a:endParaRPr/>
          </a:p>
        </p:txBody>
      </p:sp>
      <p:sp>
        <p:nvSpPr>
          <p:cNvPr id="62" name="Google Shape;62;p19"/>
          <p:cNvSpPr txBox="1"/>
          <p:nvPr>
            <p:ph idx="1" type="subTitle"/>
          </p:nvPr>
        </p:nvSpPr>
        <p:spPr>
          <a:xfrm>
            <a:off x="2792895" y="2701529"/>
            <a:ext cx="5436600" cy="1241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sv"/>
              <a:t>261001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Presentation</a:t>
            </a:r>
            <a:endParaRPr/>
          </a:p>
        </p:txBody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360000" y="1332000"/>
            <a:ext cx="7095600" cy="3058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sv"/>
              <a:t>Anna Falkström Olsson - rektor, Sfi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sv" u="sng">
                <a:solidFill>
                  <a:schemeClr val="hlink"/>
                </a:solidFill>
                <a:hlinkClick r:id="rId3"/>
              </a:rPr>
              <a:t>anna.falkstrom-olsson@utb.linkoping.se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dk1"/>
                </a:solidFill>
              </a:rPr>
              <a:t>Sandra Andersson - sakkunnig, Utbildningsförvaltningen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u="sng">
                <a:solidFill>
                  <a:schemeClr val="hlink"/>
                </a:solidFill>
                <a:hlinkClick r:id="rId4"/>
              </a:rPr>
              <a:t>sandra.c.andersson@utb.linkoping.se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Förändringar</a:t>
            </a:r>
            <a:endParaRPr/>
          </a:p>
        </p:txBody>
      </p:sp>
      <p:sp>
        <p:nvSpPr>
          <p:cNvPr id="74" name="Google Shape;74;p21"/>
          <p:cNvSpPr/>
          <p:nvPr/>
        </p:nvSpPr>
        <p:spPr>
          <a:xfrm>
            <a:off x="360000" y="1902025"/>
            <a:ext cx="5271000" cy="58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/>
              <a:t>Individuell studieplan till annan huvudman</a:t>
            </a:r>
            <a:endParaRPr sz="1800"/>
          </a:p>
        </p:txBody>
      </p:sp>
      <p:sp>
        <p:nvSpPr>
          <p:cNvPr id="75" name="Google Shape;75;p21"/>
          <p:cNvSpPr/>
          <p:nvPr/>
        </p:nvSpPr>
        <p:spPr>
          <a:xfrm>
            <a:off x="359875" y="2627100"/>
            <a:ext cx="5271000" cy="58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900">
                <a:solidFill>
                  <a:schemeClr val="dk1"/>
                </a:solidFill>
              </a:rPr>
              <a:t>Handlingsplan</a:t>
            </a:r>
            <a:endParaRPr sz="1800"/>
          </a:p>
        </p:txBody>
      </p:sp>
      <p:sp>
        <p:nvSpPr>
          <p:cNvPr id="76" name="Google Shape;76;p21"/>
          <p:cNvSpPr/>
          <p:nvPr/>
        </p:nvSpPr>
        <p:spPr>
          <a:xfrm>
            <a:off x="359875" y="3324825"/>
            <a:ext cx="5271000" cy="58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/>
              <a:t>Kartläggning av kunskaper</a:t>
            </a:r>
            <a:endParaRPr sz="1800"/>
          </a:p>
        </p:txBody>
      </p:sp>
      <p:sp>
        <p:nvSpPr>
          <p:cNvPr id="77" name="Google Shape;77;p21"/>
          <p:cNvSpPr/>
          <p:nvPr/>
        </p:nvSpPr>
        <p:spPr>
          <a:xfrm>
            <a:off x="359875" y="4022550"/>
            <a:ext cx="5271000" cy="58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/>
              <a:t>Rätt att läsa i annan kommun</a:t>
            </a:r>
            <a:endParaRPr sz="1800"/>
          </a:p>
        </p:txBody>
      </p:sp>
      <p:sp>
        <p:nvSpPr>
          <p:cNvPr id="78" name="Google Shape;78;p21"/>
          <p:cNvSpPr/>
          <p:nvPr/>
        </p:nvSpPr>
        <p:spPr>
          <a:xfrm>
            <a:off x="360000" y="1176950"/>
            <a:ext cx="5271000" cy="58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 sz="1800"/>
              <a:t>Tidsbegränsning av sfi</a:t>
            </a:r>
            <a:endParaRPr sz="1800"/>
          </a:p>
        </p:txBody>
      </p:sp>
      <p:sp>
        <p:nvSpPr>
          <p:cNvPr id="79" name="Google Shape;79;p21"/>
          <p:cNvSpPr/>
          <p:nvPr/>
        </p:nvSpPr>
        <p:spPr>
          <a:xfrm>
            <a:off x="6312675" y="1161221"/>
            <a:ext cx="2144100" cy="1301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2000"/>
              <a:t>Trädde i kraft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2000"/>
              <a:t>1 januari 2026</a:t>
            </a:r>
            <a:endParaRPr sz="2000"/>
          </a:p>
        </p:txBody>
      </p:sp>
      <p:pic>
        <p:nvPicPr>
          <p:cNvPr id="80" name="Google Shape;8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800" y="1176950"/>
            <a:ext cx="582600" cy="58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pic>
        <p:nvPicPr>
          <p:cNvPr id="81" name="Google Shape;8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625" y="2650172"/>
            <a:ext cx="436950" cy="502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625" y="1895185"/>
            <a:ext cx="436950" cy="5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0800" y="3376245"/>
            <a:ext cx="582600" cy="46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0800" y="4079820"/>
            <a:ext cx="582600" cy="466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/>
          <p:nvPr>
            <p:ph type="title"/>
          </p:nvPr>
        </p:nvSpPr>
        <p:spPr>
          <a:xfrm>
            <a:off x="1512000" y="1356691"/>
            <a:ext cx="6120000" cy="18630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Tidsbegränsad sfi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Vilka omfattas?</a:t>
            </a:r>
            <a:endParaRPr/>
          </a:p>
        </p:txBody>
      </p:sp>
      <p:sp>
        <p:nvSpPr>
          <p:cNvPr id="95" name="Google Shape;95;p23"/>
          <p:cNvSpPr txBox="1"/>
          <p:nvPr>
            <p:ph idx="1" type="body"/>
          </p:nvPr>
        </p:nvSpPr>
        <p:spPr>
          <a:xfrm>
            <a:off x="360000" y="1332000"/>
            <a:ext cx="3619800" cy="3058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sv"/>
              <a:t>Samtliga personer som läser sfi nu, som tidigare har läst sfi eller som påbörjar sfi-utbildning framåt</a:t>
            </a:r>
            <a:endParaRPr/>
          </a:p>
        </p:txBody>
      </p:sp>
      <p:pic>
        <p:nvPicPr>
          <p:cNvPr id="96" name="Google Shape;9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5775" y="1663025"/>
            <a:ext cx="2279550" cy="15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Vad innebär tidsbegränsningen?</a:t>
            </a:r>
            <a:endParaRPr/>
          </a:p>
        </p:txBody>
      </p:sp>
      <p:sp>
        <p:nvSpPr>
          <p:cNvPr id="102" name="Google Shape;102;p24"/>
          <p:cNvSpPr txBox="1"/>
          <p:nvPr>
            <p:ph idx="1" type="body"/>
          </p:nvPr>
        </p:nvSpPr>
        <p:spPr>
          <a:xfrm>
            <a:off x="360000" y="1332000"/>
            <a:ext cx="7095600" cy="3058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sv"/>
              <a:t>Rätten till sfi blir tidsbegränsad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4"/>
          <p:cNvSpPr/>
          <p:nvPr/>
        </p:nvSpPr>
        <p:spPr>
          <a:xfrm>
            <a:off x="360000" y="2218050"/>
            <a:ext cx="1375800" cy="1550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Alla har rätt till sfi i 3 år</a:t>
            </a:r>
            <a:endParaRPr/>
          </a:p>
        </p:txBody>
      </p:sp>
      <p:sp>
        <p:nvSpPr>
          <p:cNvPr id="104" name="Google Shape;104;p24"/>
          <p:cNvSpPr/>
          <p:nvPr/>
        </p:nvSpPr>
        <p:spPr>
          <a:xfrm>
            <a:off x="2082025" y="2218050"/>
            <a:ext cx="1375800" cy="1550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Möjlighet till förlängning om särskilda skäl finns</a:t>
            </a:r>
            <a:endParaRPr/>
          </a:p>
        </p:txBody>
      </p:sp>
      <p:sp>
        <p:nvSpPr>
          <p:cNvPr id="105" name="Google Shape;105;p24"/>
          <p:cNvSpPr/>
          <p:nvPr/>
        </p:nvSpPr>
        <p:spPr>
          <a:xfrm>
            <a:off x="3804025" y="2164825"/>
            <a:ext cx="1375800" cy="16035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Förlängning 6 månader i taget </a:t>
            </a:r>
            <a:endParaRPr/>
          </a:p>
        </p:txBody>
      </p:sp>
      <p:sp>
        <p:nvSpPr>
          <p:cNvPr id="106" name="Google Shape;106;p24"/>
          <p:cNvSpPr/>
          <p:nvPr/>
        </p:nvSpPr>
        <p:spPr>
          <a:xfrm>
            <a:off x="5604850" y="2164825"/>
            <a:ext cx="1375800" cy="16035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Max 3 års förlängning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/>
          <p:nvPr>
            <p:ph type="title"/>
          </p:nvPr>
        </p:nvSpPr>
        <p:spPr>
          <a:xfrm>
            <a:off x="330375" y="222775"/>
            <a:ext cx="7095600" cy="9942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När startar tiden?</a:t>
            </a:r>
            <a:endParaRPr/>
          </a:p>
        </p:txBody>
      </p:sp>
      <p:sp>
        <p:nvSpPr>
          <p:cNvPr id="112" name="Google Shape;112;p25"/>
          <p:cNvSpPr/>
          <p:nvPr/>
        </p:nvSpPr>
        <p:spPr>
          <a:xfrm>
            <a:off x="330375" y="3201725"/>
            <a:ext cx="7095600" cy="1170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Att tas emot innebär när beslut fattas om att erbjuda plats på sfi. Det är inte samma som kursstart. Målet är att beslut och kursstart ska ske i nära anslutning till varandra.</a:t>
            </a:r>
            <a:endParaRPr/>
          </a:p>
        </p:txBody>
      </p:sp>
      <p:sp>
        <p:nvSpPr>
          <p:cNvPr id="113" name="Google Shape;113;p25"/>
          <p:cNvSpPr/>
          <p:nvPr/>
        </p:nvSpPr>
        <p:spPr>
          <a:xfrm>
            <a:off x="330375" y="1445200"/>
            <a:ext cx="1467600" cy="13416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När en person första gången tas emot på sfi. </a:t>
            </a:r>
            <a:endParaRPr/>
          </a:p>
        </p:txBody>
      </p:sp>
      <p:sp>
        <p:nvSpPr>
          <p:cNvPr id="114" name="Google Shape;114;p25"/>
          <p:cNvSpPr/>
          <p:nvPr/>
        </p:nvSpPr>
        <p:spPr>
          <a:xfrm>
            <a:off x="2736525" y="1445200"/>
            <a:ext cx="2198700" cy="13416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För de som har läst innan 1 januari 2026 började tiden den 1 januari.</a:t>
            </a:r>
            <a:endParaRPr sz="1800"/>
          </a:p>
        </p:txBody>
      </p:sp>
      <p:sp>
        <p:nvSpPr>
          <p:cNvPr id="115" name="Google Shape;115;p25"/>
          <p:cNvSpPr/>
          <p:nvPr/>
        </p:nvSpPr>
        <p:spPr>
          <a:xfrm>
            <a:off x="5873775" y="1460050"/>
            <a:ext cx="1552200" cy="13119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Gäller även personer som inte läser just nu men som har läst tidigare.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Bedömning av särskilda skäl</a:t>
            </a:r>
            <a:endParaRPr/>
          </a:p>
        </p:txBody>
      </p:sp>
      <p:sp>
        <p:nvSpPr>
          <p:cNvPr id="121" name="Google Shape;121;p26"/>
          <p:cNvSpPr txBox="1"/>
          <p:nvPr>
            <p:ph idx="1" type="body"/>
          </p:nvPr>
        </p:nvSpPr>
        <p:spPr>
          <a:xfrm>
            <a:off x="360000" y="2131325"/>
            <a:ext cx="7095600" cy="2259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6"/>
          <p:cNvSpPr txBox="1"/>
          <p:nvPr/>
        </p:nvSpPr>
        <p:spPr>
          <a:xfrm>
            <a:off x="408975" y="1203300"/>
            <a:ext cx="1195500" cy="6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23" name="Google Shape;123;p26"/>
          <p:cNvSpPr txBox="1"/>
          <p:nvPr/>
        </p:nvSpPr>
        <p:spPr>
          <a:xfrm>
            <a:off x="561375" y="2385950"/>
            <a:ext cx="1559100" cy="7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1600"/>
              <a:t>Bedömning på individnivå</a:t>
            </a:r>
            <a:endParaRPr sz="1600"/>
          </a:p>
        </p:txBody>
      </p:sp>
      <p:sp>
        <p:nvSpPr>
          <p:cNvPr id="124" name="Google Shape;124;p26"/>
          <p:cNvSpPr txBox="1"/>
          <p:nvPr/>
        </p:nvSpPr>
        <p:spPr>
          <a:xfrm>
            <a:off x="5128975" y="2341100"/>
            <a:ext cx="1559100" cy="13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1600"/>
              <a:t>Ett skäl ger inte automatiskt rätt till förlängning</a:t>
            </a:r>
            <a:endParaRPr sz="1600"/>
          </a:p>
        </p:txBody>
      </p:sp>
      <p:sp>
        <p:nvSpPr>
          <p:cNvPr id="125" name="Google Shape;125;p26"/>
          <p:cNvSpPr txBox="1"/>
          <p:nvPr/>
        </p:nvSpPr>
        <p:spPr>
          <a:xfrm>
            <a:off x="2546625" y="2385950"/>
            <a:ext cx="1928100" cy="12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1600"/>
              <a:t>Kopplas till enskilda förutsättningar och progression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26" name="Google Shape;12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0213" y="1596550"/>
            <a:ext cx="401427" cy="8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9913" y="1740119"/>
            <a:ext cx="1021525" cy="5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8463" y="1685350"/>
            <a:ext cx="760113" cy="676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Google Shape;129;p26"/>
          <p:cNvCxnSpPr/>
          <p:nvPr/>
        </p:nvCxnSpPr>
        <p:spPr>
          <a:xfrm>
            <a:off x="5214275" y="1510025"/>
            <a:ext cx="1203300" cy="873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Vad kan vara särskilda skäl?</a:t>
            </a:r>
            <a:endParaRPr/>
          </a:p>
        </p:txBody>
      </p:sp>
      <p:sp>
        <p:nvSpPr>
          <p:cNvPr id="135" name="Google Shape;135;p27"/>
          <p:cNvSpPr/>
          <p:nvPr/>
        </p:nvSpPr>
        <p:spPr>
          <a:xfrm>
            <a:off x="618700" y="1237375"/>
            <a:ext cx="1694100" cy="85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Föräldraledighet</a:t>
            </a:r>
            <a:endParaRPr/>
          </a:p>
        </p:txBody>
      </p:sp>
      <p:sp>
        <p:nvSpPr>
          <p:cNvPr id="136" name="Google Shape;136;p27"/>
          <p:cNvSpPr/>
          <p:nvPr/>
        </p:nvSpPr>
        <p:spPr>
          <a:xfrm>
            <a:off x="618700" y="2249250"/>
            <a:ext cx="1694100" cy="85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Sjukdom</a:t>
            </a:r>
            <a:endParaRPr/>
          </a:p>
        </p:txBody>
      </p:sp>
      <p:sp>
        <p:nvSpPr>
          <p:cNvPr id="137" name="Google Shape;137;p27"/>
          <p:cNvSpPr/>
          <p:nvPr/>
        </p:nvSpPr>
        <p:spPr>
          <a:xfrm>
            <a:off x="618700" y="3319600"/>
            <a:ext cx="1694100" cy="813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Vissa avbrott</a:t>
            </a:r>
            <a:endParaRPr/>
          </a:p>
        </p:txBody>
      </p:sp>
      <p:sp>
        <p:nvSpPr>
          <p:cNvPr id="138" name="Google Shape;138;p27"/>
          <p:cNvSpPr/>
          <p:nvPr/>
        </p:nvSpPr>
        <p:spPr>
          <a:xfrm>
            <a:off x="2675725" y="1237375"/>
            <a:ext cx="1729200" cy="859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1200"/>
              <a:t>Funktionsnedsättning - påverkan på studietakt</a:t>
            </a:r>
            <a:endParaRPr sz="1200"/>
          </a:p>
        </p:txBody>
      </p:sp>
      <p:sp>
        <p:nvSpPr>
          <p:cNvPr id="139" name="Google Shape;139;p27"/>
          <p:cNvSpPr/>
          <p:nvPr/>
        </p:nvSpPr>
        <p:spPr>
          <a:xfrm>
            <a:off x="2675725" y="2249250"/>
            <a:ext cx="1729200" cy="85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Personliga förhållande - påverkan på studietakt</a:t>
            </a:r>
            <a:endParaRPr/>
          </a:p>
        </p:txBody>
      </p:sp>
      <p:sp>
        <p:nvSpPr>
          <p:cNvPr id="140" name="Google Shape;140;p27"/>
          <p:cNvSpPr/>
          <p:nvPr/>
        </p:nvSpPr>
        <p:spPr>
          <a:xfrm>
            <a:off x="2675725" y="3332650"/>
            <a:ext cx="1729200" cy="787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Sfi för föräldralediga</a:t>
            </a:r>
            <a:endParaRPr/>
          </a:p>
        </p:txBody>
      </p:sp>
      <p:sp>
        <p:nvSpPr>
          <p:cNvPr id="141" name="Google Shape;141;p27"/>
          <p:cNvSpPr/>
          <p:nvPr/>
        </p:nvSpPr>
        <p:spPr>
          <a:xfrm>
            <a:off x="4767850" y="1237375"/>
            <a:ext cx="1729200" cy="85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Kort studiebakgrund, andra pedagogiska behov</a:t>
            </a:r>
            <a:endParaRPr/>
          </a:p>
        </p:txBody>
      </p:sp>
      <p:sp>
        <p:nvSpPr>
          <p:cNvPr id="142" name="Google Shape;142;p27"/>
          <p:cNvSpPr/>
          <p:nvPr/>
        </p:nvSpPr>
        <p:spPr>
          <a:xfrm>
            <a:off x="4767850" y="3349750"/>
            <a:ext cx="1729200" cy="753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Andra aktiviteter ex. via AF eller IAF</a:t>
            </a:r>
            <a:endParaRPr/>
          </a:p>
        </p:txBody>
      </p:sp>
      <p:sp>
        <p:nvSpPr>
          <p:cNvPr id="143" name="Google Shape;143;p27"/>
          <p:cNvSpPr/>
          <p:nvPr/>
        </p:nvSpPr>
        <p:spPr>
          <a:xfrm>
            <a:off x="4767850" y="2249250"/>
            <a:ext cx="1729200" cy="85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Kombinations-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utbildning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Hur uppmärksammas att en persons tid är på väg att löpa ut?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8"/>
          <p:cNvSpPr txBox="1"/>
          <p:nvPr>
            <p:ph idx="1" type="body"/>
          </p:nvPr>
        </p:nvSpPr>
        <p:spPr>
          <a:xfrm>
            <a:off x="360000" y="1332000"/>
            <a:ext cx="3960000" cy="3060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Personer i studier uppmärksammas av skolan</a:t>
            </a:r>
            <a:endParaRPr/>
          </a:p>
        </p:txBody>
      </p:sp>
      <p:sp>
        <p:nvSpPr>
          <p:cNvPr id="150" name="Google Shape;150;p28"/>
          <p:cNvSpPr txBox="1"/>
          <p:nvPr>
            <p:ph idx="2" type="body"/>
          </p:nvPr>
        </p:nvSpPr>
        <p:spPr>
          <a:xfrm>
            <a:off x="4680000" y="1332000"/>
            <a:ext cx="3960000" cy="30600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För personer som inte är i studier sker utskick i god tid innan rätten till sfi löper ut</a:t>
            </a:r>
            <a:endParaRPr/>
          </a:p>
        </p:txBody>
      </p:sp>
      <p:pic>
        <p:nvPicPr>
          <p:cNvPr id="151" name="Google Shape;15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688" y="1672050"/>
            <a:ext cx="1124625" cy="89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7688" y="1672050"/>
            <a:ext cx="1124625" cy="8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/>
          <p:nvPr>
            <p:ph type="title"/>
          </p:nvPr>
        </p:nvSpPr>
        <p:spPr>
          <a:xfrm>
            <a:off x="1512000" y="1356691"/>
            <a:ext cx="6120000" cy="18630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Antagning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Kartläggning</a:t>
            </a:r>
            <a:endParaRPr/>
          </a:p>
        </p:txBody>
      </p:sp>
      <p:sp>
        <p:nvSpPr>
          <p:cNvPr id="163" name="Google Shape;163;p30"/>
          <p:cNvSpPr txBox="1"/>
          <p:nvPr>
            <p:ph idx="1" type="body"/>
          </p:nvPr>
        </p:nvSpPr>
        <p:spPr>
          <a:xfrm>
            <a:off x="360000" y="1332000"/>
            <a:ext cx="3960000" cy="3060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Inför mottagande till sfi ska en kartläggning göras.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Görs sedan tidigare och inga förändringar kommer att ske i </a:t>
            </a:r>
            <a:r>
              <a:rPr lang="sv">
                <a:solidFill>
                  <a:schemeClr val="dk1"/>
                </a:solidFill>
              </a:rPr>
              <a:t>processen</a:t>
            </a:r>
            <a:r>
              <a:rPr lang="sv">
                <a:solidFill>
                  <a:schemeClr val="dk1"/>
                </a:solidFill>
              </a:rPr>
              <a:t>.  </a:t>
            </a:r>
            <a:endParaRPr/>
          </a:p>
        </p:txBody>
      </p:sp>
      <p:pic>
        <p:nvPicPr>
          <p:cNvPr id="164" name="Google Shape;16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1188" y="1332000"/>
            <a:ext cx="2272025" cy="202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type="title"/>
          </p:nvPr>
        </p:nvSpPr>
        <p:spPr>
          <a:xfrm>
            <a:off x="360000" y="237600"/>
            <a:ext cx="70956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Rätt att läsa hos annan huvudman</a:t>
            </a:r>
            <a:endParaRPr/>
          </a:p>
        </p:txBody>
      </p:sp>
      <p:sp>
        <p:nvSpPr>
          <p:cNvPr id="170" name="Google Shape;170;p31"/>
          <p:cNvSpPr/>
          <p:nvPr/>
        </p:nvSpPr>
        <p:spPr>
          <a:xfrm>
            <a:off x="375250" y="1832500"/>
            <a:ext cx="1974000" cy="1572900"/>
          </a:xfrm>
          <a:prstGeom prst="beve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Rätt att läsa i en annan kommun om särskilda skäl (ex. arbete)</a:t>
            </a:r>
            <a:endParaRPr/>
          </a:p>
        </p:txBody>
      </p:sp>
      <p:sp>
        <p:nvSpPr>
          <p:cNvPr id="171" name="Google Shape;171;p31"/>
          <p:cNvSpPr/>
          <p:nvPr/>
        </p:nvSpPr>
        <p:spPr>
          <a:xfrm>
            <a:off x="3203900" y="1832500"/>
            <a:ext cx="1974000" cy="1572900"/>
          </a:xfrm>
          <a:prstGeom prst="beve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Mottagande kommun avgör</a:t>
            </a:r>
            <a:endParaRPr/>
          </a:p>
        </p:txBody>
      </p:sp>
      <p:sp>
        <p:nvSpPr>
          <p:cNvPr id="172" name="Google Shape;172;p31"/>
          <p:cNvSpPr/>
          <p:nvPr/>
        </p:nvSpPr>
        <p:spPr>
          <a:xfrm>
            <a:off x="6179750" y="1832500"/>
            <a:ext cx="1974000" cy="1572900"/>
          </a:xfrm>
          <a:prstGeom prst="beve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Mottagande kommun informerar hemkommunen om sitt beslut</a:t>
            </a:r>
            <a:endParaRPr/>
          </a:p>
        </p:txBody>
      </p:sp>
      <p:sp>
        <p:nvSpPr>
          <p:cNvPr id="173" name="Google Shape;173;p31"/>
          <p:cNvSpPr/>
          <p:nvPr/>
        </p:nvSpPr>
        <p:spPr>
          <a:xfrm>
            <a:off x="2508825" y="2398800"/>
            <a:ext cx="535500" cy="34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1"/>
          <p:cNvSpPr/>
          <p:nvPr/>
        </p:nvSpPr>
        <p:spPr>
          <a:xfrm>
            <a:off x="5411063" y="2398800"/>
            <a:ext cx="535500" cy="34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Individuell studieplan till annan huvudman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0" name="Google Shape;180;p32"/>
          <p:cNvSpPr txBox="1"/>
          <p:nvPr>
            <p:ph idx="1" type="body"/>
          </p:nvPr>
        </p:nvSpPr>
        <p:spPr>
          <a:xfrm>
            <a:off x="360000" y="1332000"/>
            <a:ext cx="3960000" cy="2647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När en elev flyttar till en annan kommun ska huvudmannen skicka den individuella studieplanen till den nya huvudmannen.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>
                <a:solidFill>
                  <a:schemeClr val="dk1"/>
                </a:solidFill>
              </a:rPr>
              <a:t>I den individuella studieplanen ska det vara noterat när en person första gången togs emot till sfi.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81" name="Google Shape;1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7175" y="1478575"/>
            <a:ext cx="1177525" cy="94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5325" y="948650"/>
            <a:ext cx="647500" cy="647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32"/>
          <p:cNvCxnSpPr/>
          <p:nvPr/>
        </p:nvCxnSpPr>
        <p:spPr>
          <a:xfrm>
            <a:off x="6763625" y="1517875"/>
            <a:ext cx="259500" cy="19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4" name="Google Shape;184;p32"/>
          <p:cNvSpPr/>
          <p:nvPr/>
        </p:nvSpPr>
        <p:spPr>
          <a:xfrm>
            <a:off x="6433300" y="3208800"/>
            <a:ext cx="1895400" cy="8574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Ingen teknisk </a:t>
            </a:r>
            <a:r>
              <a:rPr lang="sv"/>
              <a:t>lösning</a:t>
            </a:r>
            <a:r>
              <a:rPr lang="sv"/>
              <a:t> just nu!</a:t>
            </a:r>
            <a:endParaRPr/>
          </a:p>
        </p:txBody>
      </p:sp>
      <p:pic>
        <p:nvPicPr>
          <p:cNvPr id="185" name="Google Shape;18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9450" y="3428888"/>
            <a:ext cx="417225" cy="4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/>
          <p:nvPr>
            <p:ph type="title"/>
          </p:nvPr>
        </p:nvSpPr>
        <p:spPr>
          <a:xfrm>
            <a:off x="1512000" y="1356691"/>
            <a:ext cx="6120000" cy="18630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Handlingsplan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4"/>
          <p:cNvSpPr/>
          <p:nvPr/>
        </p:nvSpPr>
        <p:spPr>
          <a:xfrm>
            <a:off x="745375" y="1744975"/>
            <a:ext cx="2015100" cy="2132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lt1"/>
                </a:solidFill>
              </a:rPr>
              <a:t>Kommunen ska ha en handlingsplan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7" name="Google Shape;197;p34"/>
          <p:cNvSpPr/>
          <p:nvPr/>
        </p:nvSpPr>
        <p:spPr>
          <a:xfrm>
            <a:off x="3421675" y="1744975"/>
            <a:ext cx="2015100" cy="2132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lt1"/>
                </a:solidFill>
              </a:rPr>
              <a:t>Nå de personer som har rätt till och behov av sfi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8" name="Google Shape;198;p34"/>
          <p:cNvSpPr/>
          <p:nvPr/>
        </p:nvSpPr>
        <p:spPr>
          <a:xfrm>
            <a:off x="6097975" y="1744975"/>
            <a:ext cx="2015100" cy="2132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lt1"/>
                </a:solidFill>
              </a:rPr>
              <a:t>Motivera till studier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99" name="Google Shape;19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7775" y="1876025"/>
            <a:ext cx="750300" cy="6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2163" y="1876013"/>
            <a:ext cx="874125" cy="611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68450" y="2058658"/>
            <a:ext cx="874125" cy="485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Linköpings </a:t>
            </a:r>
            <a:r>
              <a:rPr lang="sv"/>
              <a:t>handlingsplans</a:t>
            </a:r>
            <a:r>
              <a:rPr lang="sv"/>
              <a:t> innehåll</a:t>
            </a:r>
            <a:endParaRPr/>
          </a:p>
        </p:txBody>
      </p:sp>
      <p:sp>
        <p:nvSpPr>
          <p:cNvPr id="207" name="Google Shape;207;p35"/>
          <p:cNvSpPr/>
          <p:nvPr/>
        </p:nvSpPr>
        <p:spPr>
          <a:xfrm>
            <a:off x="440425" y="1690900"/>
            <a:ext cx="1179600" cy="2037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lt1"/>
                </a:solidFill>
              </a:rPr>
              <a:t>Målgrupp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8" name="Google Shape;208;p35"/>
          <p:cNvSpPr/>
          <p:nvPr/>
        </p:nvSpPr>
        <p:spPr>
          <a:xfrm>
            <a:off x="1973075" y="1690900"/>
            <a:ext cx="1179600" cy="2037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lt1"/>
                </a:solidFill>
              </a:rPr>
              <a:t>Ansvar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9" name="Google Shape;209;p35"/>
          <p:cNvSpPr/>
          <p:nvPr/>
        </p:nvSpPr>
        <p:spPr>
          <a:xfrm>
            <a:off x="3487025" y="1690900"/>
            <a:ext cx="1232400" cy="2037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lt1"/>
                </a:solidFill>
              </a:rPr>
              <a:t>Samverkan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0" name="Google Shape;210;p35"/>
          <p:cNvSpPr/>
          <p:nvPr/>
        </p:nvSpPr>
        <p:spPr>
          <a:xfrm>
            <a:off x="6700925" y="1690900"/>
            <a:ext cx="1312800" cy="2037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lt1"/>
                </a:solidFill>
              </a:rPr>
              <a:t>Uppföljning och utvärdering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1" name="Google Shape;211;p35"/>
          <p:cNvSpPr/>
          <p:nvPr/>
        </p:nvSpPr>
        <p:spPr>
          <a:xfrm>
            <a:off x="5053775" y="1690900"/>
            <a:ext cx="1312800" cy="2037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>
                <a:solidFill>
                  <a:schemeClr val="lt1"/>
                </a:solidFill>
              </a:rPr>
              <a:t>Uppsökande verksamhet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12" name="Google Shape;21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4488" y="1823825"/>
            <a:ext cx="465675" cy="46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3338" y="1779825"/>
            <a:ext cx="553675" cy="55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0688" y="1823825"/>
            <a:ext cx="465675" cy="46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2575" y="1809013"/>
            <a:ext cx="49530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83638" y="1893320"/>
            <a:ext cx="553675" cy="440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6"/>
          <p:cNvSpPr txBox="1"/>
          <p:nvPr>
            <p:ph type="title"/>
          </p:nvPr>
        </p:nvSpPr>
        <p:spPr>
          <a:xfrm>
            <a:off x="360000" y="237600"/>
            <a:ext cx="82800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Aktivitetsplan</a:t>
            </a:r>
            <a:endParaRPr/>
          </a:p>
        </p:txBody>
      </p:sp>
      <p:pic>
        <p:nvPicPr>
          <p:cNvPr id="222" name="Google Shape;22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00" y="1349750"/>
            <a:ext cx="6646180" cy="360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/>
          <p:nvPr>
            <p:ph type="title"/>
          </p:nvPr>
        </p:nvSpPr>
        <p:spPr>
          <a:xfrm>
            <a:off x="1512000" y="1356691"/>
            <a:ext cx="6120000" cy="18630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Frågor?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inköpings kommun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ADDC91"/>
      </a:accent1>
      <a:accent2>
        <a:srgbClr val="43B02A"/>
      </a:accent2>
      <a:accent3>
        <a:srgbClr val="035F1D"/>
      </a:accent3>
      <a:accent4>
        <a:srgbClr val="EAEAEA"/>
      </a:accent4>
      <a:accent5>
        <a:srgbClr val="65665C"/>
      </a:accent5>
      <a:accent6>
        <a:srgbClr val="000000"/>
      </a:accent6>
      <a:hlink>
        <a:srgbClr val="0097A9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