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355" r:id="rId3"/>
    <p:sldId id="375" r:id="rId4"/>
    <p:sldId id="341" r:id="rId5"/>
    <p:sldId id="364" r:id="rId6"/>
    <p:sldId id="382" r:id="rId7"/>
    <p:sldId id="376" r:id="rId8"/>
    <p:sldId id="377" r:id="rId9"/>
    <p:sldId id="383" r:id="rId10"/>
    <p:sldId id="350" r:id="rId11"/>
    <p:sldId id="349" r:id="rId12"/>
    <p:sldId id="384" r:id="rId13"/>
    <p:sldId id="374" r:id="rId14"/>
    <p:sldId id="385" r:id="rId15"/>
    <p:sldId id="387" r:id="rId16"/>
    <p:sldId id="386" r:id="rId17"/>
    <p:sldId id="388" r:id="rId18"/>
    <p:sldId id="389" r:id="rId1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Sundqvist" initials="JS" lastIdx="1" clrIdx="0">
    <p:extLst>
      <p:ext uri="{19B8F6BF-5375-455C-9EA6-DF929625EA0E}">
        <p15:presenceInfo xmlns:p15="http://schemas.microsoft.com/office/powerpoint/2012/main" userId="64f1de5bea69fe7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6836"/>
    <a:srgbClr val="224B68"/>
    <a:srgbClr val="91A5C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A6D93-E7B7-429C-B99C-1A9827E6C57B}" type="datetimeFigureOut">
              <a:rPr lang="sv-SE" smtClean="0"/>
              <a:t>2026-05-04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244C8E-1B91-4414-AEC6-16ED4CAF18B9}" type="slidenum">
              <a:rPr lang="sv-SE" smtClean="0"/>
              <a:t>‹#›</a:t>
            </a:fld>
            <a:endParaRPr lang="sv-SE"/>
          </a:p>
        </p:txBody>
      </p:sp>
    </p:spTree>
    <p:extLst>
      <p:ext uri="{BB962C8B-B14F-4D97-AF65-F5344CB8AC3E}">
        <p14:creationId xmlns:p14="http://schemas.microsoft.com/office/powerpoint/2010/main" val="71636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0244C8E-1B91-4414-AEC6-16ED4CAF18B9}" type="slidenum">
              <a:rPr lang="sv-SE" smtClean="0"/>
              <a:t>1</a:t>
            </a:fld>
            <a:endParaRPr lang="sv-SE"/>
          </a:p>
        </p:txBody>
      </p:sp>
    </p:spTree>
    <p:extLst>
      <p:ext uri="{BB962C8B-B14F-4D97-AF65-F5344CB8AC3E}">
        <p14:creationId xmlns:p14="http://schemas.microsoft.com/office/powerpoint/2010/main" val="871177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76023-0B09-8E1F-AE6E-9BE4B83BB89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81C8AFF-CD06-BF97-56F7-608500C150C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7A421DF-5894-25EB-21F8-6C4C74BB2E4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3BA4872-F11E-C885-E7A1-83DB3F2998F0}"/>
              </a:ext>
            </a:extLst>
          </p:cNvPr>
          <p:cNvSpPr>
            <a:spLocks noGrp="1"/>
          </p:cNvSpPr>
          <p:nvPr>
            <p:ph type="sldNum" sz="quarter" idx="5"/>
          </p:nvPr>
        </p:nvSpPr>
        <p:spPr/>
        <p:txBody>
          <a:bodyPr/>
          <a:lstStyle/>
          <a:p>
            <a:fld id="{E0244C8E-1B91-4414-AEC6-16ED4CAF18B9}" type="slidenum">
              <a:rPr lang="sv-SE" smtClean="0"/>
              <a:t>17</a:t>
            </a:fld>
            <a:endParaRPr lang="sv-SE"/>
          </a:p>
        </p:txBody>
      </p:sp>
    </p:spTree>
    <p:extLst>
      <p:ext uri="{BB962C8B-B14F-4D97-AF65-F5344CB8AC3E}">
        <p14:creationId xmlns:p14="http://schemas.microsoft.com/office/powerpoint/2010/main" val="3431245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2B8CF-5558-6D04-A433-291A4ACB113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0A6E3FC-9C67-0BA0-1C15-2E2139BB06E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E2B576D-2541-D51B-A01D-2A4252244CA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0F6BBB6-AEA0-651D-DF48-B7898C1FE8EB}"/>
              </a:ext>
            </a:extLst>
          </p:cNvPr>
          <p:cNvSpPr>
            <a:spLocks noGrp="1"/>
          </p:cNvSpPr>
          <p:nvPr>
            <p:ph type="sldNum" sz="quarter" idx="5"/>
          </p:nvPr>
        </p:nvSpPr>
        <p:spPr/>
        <p:txBody>
          <a:bodyPr/>
          <a:lstStyle/>
          <a:p>
            <a:fld id="{E0244C8E-1B91-4414-AEC6-16ED4CAF18B9}" type="slidenum">
              <a:rPr lang="sv-SE" smtClean="0"/>
              <a:t>18</a:t>
            </a:fld>
            <a:endParaRPr lang="sv-SE"/>
          </a:p>
        </p:txBody>
      </p:sp>
    </p:spTree>
    <p:extLst>
      <p:ext uri="{BB962C8B-B14F-4D97-AF65-F5344CB8AC3E}">
        <p14:creationId xmlns:p14="http://schemas.microsoft.com/office/powerpoint/2010/main" val="1402037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244C8E-1B91-4414-AEC6-16ED4CAF18B9}"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9775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A0B9A-F239-5FB2-4DD8-F2E38E6940A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5DF3A75-3085-D010-E63C-C9C5163CFAA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DF7BC1C-B412-F012-E5CD-6080A2420433}"/>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54687FE-8195-BBC0-2A20-C8C7BADDE14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244C8E-1B91-4414-AEC6-16ED4CAF18B9}"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0061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4C089-2E71-32F2-79D4-0E76962AD0F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1F6441B-BC4D-B3F6-C527-235AD559AEE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43502F5-587D-CB4F-E5CF-742B1F95AD8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A15FE99-DA15-7457-F22C-434189154FB7}"/>
              </a:ext>
            </a:extLst>
          </p:cNvPr>
          <p:cNvSpPr>
            <a:spLocks noGrp="1"/>
          </p:cNvSpPr>
          <p:nvPr>
            <p:ph type="sldNum" sz="quarter" idx="5"/>
          </p:nvPr>
        </p:nvSpPr>
        <p:spPr/>
        <p:txBody>
          <a:bodyPr/>
          <a:lstStyle/>
          <a:p>
            <a:fld id="{E0244C8E-1B91-4414-AEC6-16ED4CAF18B9}" type="slidenum">
              <a:rPr lang="sv-SE" smtClean="0"/>
              <a:t>6</a:t>
            </a:fld>
            <a:endParaRPr lang="sv-SE"/>
          </a:p>
        </p:txBody>
      </p:sp>
    </p:spTree>
    <p:extLst>
      <p:ext uri="{BB962C8B-B14F-4D97-AF65-F5344CB8AC3E}">
        <p14:creationId xmlns:p14="http://schemas.microsoft.com/office/powerpoint/2010/main" val="3277321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0244C8E-1B91-4414-AEC6-16ED4CAF18B9}" type="slidenum">
              <a:rPr lang="sv-SE" smtClean="0"/>
              <a:t>11</a:t>
            </a:fld>
            <a:endParaRPr lang="sv-SE"/>
          </a:p>
        </p:txBody>
      </p:sp>
    </p:spTree>
    <p:extLst>
      <p:ext uri="{BB962C8B-B14F-4D97-AF65-F5344CB8AC3E}">
        <p14:creationId xmlns:p14="http://schemas.microsoft.com/office/powerpoint/2010/main" val="2448021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23FBF-3075-5120-4FFF-160C8644B46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C1AD384-BC3D-FEE5-87B1-759B66BD2B1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2C0F3A3-035E-62EE-B90D-DA9333D5C06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251005B-15B3-C9AE-3E1D-BDA4EB7FBE62}"/>
              </a:ext>
            </a:extLst>
          </p:cNvPr>
          <p:cNvSpPr>
            <a:spLocks noGrp="1"/>
          </p:cNvSpPr>
          <p:nvPr>
            <p:ph type="sldNum" sz="quarter" idx="5"/>
          </p:nvPr>
        </p:nvSpPr>
        <p:spPr/>
        <p:txBody>
          <a:bodyPr/>
          <a:lstStyle/>
          <a:p>
            <a:fld id="{E0244C8E-1B91-4414-AEC6-16ED4CAF18B9}" type="slidenum">
              <a:rPr lang="sv-SE" smtClean="0"/>
              <a:t>12</a:t>
            </a:fld>
            <a:endParaRPr lang="sv-SE"/>
          </a:p>
        </p:txBody>
      </p:sp>
    </p:spTree>
    <p:extLst>
      <p:ext uri="{BB962C8B-B14F-4D97-AF65-F5344CB8AC3E}">
        <p14:creationId xmlns:p14="http://schemas.microsoft.com/office/powerpoint/2010/main" val="3603040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039D9-614F-8FB5-23EE-8BE1A3DAAD5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4ABEA6E-6154-FB25-85CC-334E4B3F426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4549382-6D23-BA59-715E-0A871E69787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563BCDA-A97B-9B03-F42D-288D894780A4}"/>
              </a:ext>
            </a:extLst>
          </p:cNvPr>
          <p:cNvSpPr>
            <a:spLocks noGrp="1"/>
          </p:cNvSpPr>
          <p:nvPr>
            <p:ph type="sldNum" sz="quarter" idx="5"/>
          </p:nvPr>
        </p:nvSpPr>
        <p:spPr/>
        <p:txBody>
          <a:bodyPr/>
          <a:lstStyle/>
          <a:p>
            <a:fld id="{E0244C8E-1B91-4414-AEC6-16ED4CAF18B9}" type="slidenum">
              <a:rPr lang="sv-SE" smtClean="0"/>
              <a:t>14</a:t>
            </a:fld>
            <a:endParaRPr lang="sv-SE"/>
          </a:p>
        </p:txBody>
      </p:sp>
    </p:spTree>
    <p:extLst>
      <p:ext uri="{BB962C8B-B14F-4D97-AF65-F5344CB8AC3E}">
        <p14:creationId xmlns:p14="http://schemas.microsoft.com/office/powerpoint/2010/main" val="1843180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470DB-6286-478D-3330-A98B062F7D0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F03754C-D536-4459-68FD-91A6883E674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6FE2CB7-73E9-9721-9F5C-5626F2268F6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D004803-3B75-0DFC-6BFE-07B0538DA192}"/>
              </a:ext>
            </a:extLst>
          </p:cNvPr>
          <p:cNvSpPr>
            <a:spLocks noGrp="1"/>
          </p:cNvSpPr>
          <p:nvPr>
            <p:ph type="sldNum" sz="quarter" idx="5"/>
          </p:nvPr>
        </p:nvSpPr>
        <p:spPr/>
        <p:txBody>
          <a:bodyPr/>
          <a:lstStyle/>
          <a:p>
            <a:fld id="{E0244C8E-1B91-4414-AEC6-16ED4CAF18B9}" type="slidenum">
              <a:rPr lang="sv-SE" smtClean="0"/>
              <a:t>15</a:t>
            </a:fld>
            <a:endParaRPr lang="sv-SE"/>
          </a:p>
        </p:txBody>
      </p:sp>
    </p:spTree>
    <p:extLst>
      <p:ext uri="{BB962C8B-B14F-4D97-AF65-F5344CB8AC3E}">
        <p14:creationId xmlns:p14="http://schemas.microsoft.com/office/powerpoint/2010/main" val="3348604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CEF71-F8CC-127C-9895-29A26D92037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4B5085B-A101-0890-2513-2FE5803C889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BDD64DA-F99F-EA6E-68B8-ECC1B5953E1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97F3C51-7E45-73B0-7DCC-B7BD36276A56}"/>
              </a:ext>
            </a:extLst>
          </p:cNvPr>
          <p:cNvSpPr>
            <a:spLocks noGrp="1"/>
          </p:cNvSpPr>
          <p:nvPr>
            <p:ph type="sldNum" sz="quarter" idx="5"/>
          </p:nvPr>
        </p:nvSpPr>
        <p:spPr/>
        <p:txBody>
          <a:bodyPr/>
          <a:lstStyle/>
          <a:p>
            <a:fld id="{E0244C8E-1B91-4414-AEC6-16ED4CAF18B9}" type="slidenum">
              <a:rPr lang="sv-SE" smtClean="0"/>
              <a:t>16</a:t>
            </a:fld>
            <a:endParaRPr lang="sv-SE"/>
          </a:p>
        </p:txBody>
      </p:sp>
    </p:spTree>
    <p:extLst>
      <p:ext uri="{BB962C8B-B14F-4D97-AF65-F5344CB8AC3E}">
        <p14:creationId xmlns:p14="http://schemas.microsoft.com/office/powerpoint/2010/main" val="137387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E2EDD1B-E0FF-4A3D-AC9F-AD2C5CE09ED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C76E3BE-C678-447D-AF30-7FD4FF6B2E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A67451B8-80D8-4830-9950-E280CBAE04E8}"/>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5" name="Platshållare för sidfot 4">
            <a:extLst>
              <a:ext uri="{FF2B5EF4-FFF2-40B4-BE49-F238E27FC236}">
                <a16:creationId xmlns:a16="http://schemas.microsoft.com/office/drawing/2014/main" id="{4A0C8E89-7AB3-4A91-B6B0-FE422A54E0F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A132BD1-3BB7-4E64-BB77-8DBB67A856FD}"/>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217239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FBBF80-F9E7-40CB-9A25-683673FE189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4CCAAC3-1D05-4E1F-8A4D-CE9E3739B1B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A17A96D-FDDC-477F-A643-037F1775159A}"/>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5" name="Platshållare för sidfot 4">
            <a:extLst>
              <a:ext uri="{FF2B5EF4-FFF2-40B4-BE49-F238E27FC236}">
                <a16:creationId xmlns:a16="http://schemas.microsoft.com/office/drawing/2014/main" id="{3B1E1ABC-7E68-45C9-A24B-2EEFA5C896F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394D29B-DEA5-4677-950F-868276677D53}"/>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187203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4855EC4-B880-4C54-9A2B-3CFB32C3713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15741EA-1691-47AD-A18D-E96D012AB6C5}"/>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2D24D30-58C0-4887-9627-2B30C41A541A}"/>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5" name="Platshållare för sidfot 4">
            <a:extLst>
              <a:ext uri="{FF2B5EF4-FFF2-40B4-BE49-F238E27FC236}">
                <a16:creationId xmlns:a16="http://schemas.microsoft.com/office/drawing/2014/main" id="{BE68F55A-F454-4B8E-8D9B-9CA85375C0C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0F3E7D-F5FB-4B54-9B09-135323CABA54}"/>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1352084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EAA5F6-6123-4C2B-B396-D448527762C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FD71A68-6ED7-4CF1-BAC9-A0B66639057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BACD3AA-4303-4B1E-87E3-56C99AC8EB10}"/>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5" name="Platshållare för sidfot 4">
            <a:extLst>
              <a:ext uri="{FF2B5EF4-FFF2-40B4-BE49-F238E27FC236}">
                <a16:creationId xmlns:a16="http://schemas.microsoft.com/office/drawing/2014/main" id="{3917AD4E-DA1B-4176-996E-0AFE6D25E02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791C8CD-47C9-459E-AC81-5C85B042FAB4}"/>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3111824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AB78EA-25CE-4E2B-8B71-48A3E08C3FC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3898E4E-4A6E-4BE8-90EE-59FD3A0E9A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6E256BC-7CDC-4759-AE1D-6AF257C5467C}"/>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5" name="Platshållare för sidfot 4">
            <a:extLst>
              <a:ext uri="{FF2B5EF4-FFF2-40B4-BE49-F238E27FC236}">
                <a16:creationId xmlns:a16="http://schemas.microsoft.com/office/drawing/2014/main" id="{0F3BF660-6BEF-491B-AD32-4F45730D51D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5E4B872-3F33-408F-8E14-3E4862AA69AB}"/>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4123962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9ED14B-867B-4C54-97EC-F09DBF14303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3F3D72F-8D67-406C-B485-60072B4DB16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948465F-4A2D-4C83-9F6E-375E7B02537E}"/>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898D3B9-8DC4-49B0-99F4-C1FF4C73A188}"/>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6" name="Platshållare för sidfot 5">
            <a:extLst>
              <a:ext uri="{FF2B5EF4-FFF2-40B4-BE49-F238E27FC236}">
                <a16:creationId xmlns:a16="http://schemas.microsoft.com/office/drawing/2014/main" id="{89F18BCD-0695-4F9B-9E90-05EC31F5300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AD598D9-F4F7-4857-BA89-731844C89CDE}"/>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361187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7E4B44-4FA7-44BD-A40C-6CEC65F55D9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F3F7234-9483-4148-9D27-A5214794C2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2B0C380-F3A1-4777-9F35-829B4E77103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C04EB0C-EDE8-4AAD-95E1-1E7D6FA5FC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0E5B99B-072A-4C21-9C3B-1F9B7B3677EE}"/>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704446C-F080-4027-B6C8-C7BF01A29848}"/>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8" name="Platshållare för sidfot 7">
            <a:extLst>
              <a:ext uri="{FF2B5EF4-FFF2-40B4-BE49-F238E27FC236}">
                <a16:creationId xmlns:a16="http://schemas.microsoft.com/office/drawing/2014/main" id="{834425BC-F06A-40DC-8F97-EE85BF1F7F0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F95E697-3A19-414C-8E54-101D675289C9}"/>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2168174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040A0D-89A2-47EE-985F-28AD2F1AC9A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5350C48-7B25-4387-8B1C-DBB40A89B4F4}"/>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4" name="Platshållare för sidfot 3">
            <a:extLst>
              <a:ext uri="{FF2B5EF4-FFF2-40B4-BE49-F238E27FC236}">
                <a16:creationId xmlns:a16="http://schemas.microsoft.com/office/drawing/2014/main" id="{5C479FF9-D14B-4D8A-B2AA-F07D79E4227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B6C3E46-687F-46E6-A000-40B61956E5CF}"/>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346736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24679CA-A16A-42D4-B50D-49F746133CDD}"/>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3" name="Platshållare för sidfot 2">
            <a:extLst>
              <a:ext uri="{FF2B5EF4-FFF2-40B4-BE49-F238E27FC236}">
                <a16:creationId xmlns:a16="http://schemas.microsoft.com/office/drawing/2014/main" id="{B9D35CC7-51C1-4A3E-BE84-748437A7625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12B0E64-E1C8-47AB-B554-C3D9172F1F08}"/>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109860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82876E-5888-44F8-B96D-02E40F35F46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5D3A3D6-7E19-4D22-857F-EF43FD14B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6B77965-55E2-4CAD-A222-70B4199524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4477331-3596-446A-A2D4-4A79B0A7D129}"/>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6" name="Platshållare för sidfot 5">
            <a:extLst>
              <a:ext uri="{FF2B5EF4-FFF2-40B4-BE49-F238E27FC236}">
                <a16:creationId xmlns:a16="http://schemas.microsoft.com/office/drawing/2014/main" id="{110126CB-7DC8-4313-AF20-C7C4E4DE03A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5E32BFA-56B3-4436-A279-4ED2E39A3C5D}"/>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505852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79F72A-ECB2-4684-9F42-E16E7510C4D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85F2FEC-5295-443B-AAE1-2D3F398EB7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F3BF6DD-7834-466D-8C63-D0B1F5730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9CDB1E8-A62A-4369-8A1A-86CB59189769}"/>
              </a:ext>
            </a:extLst>
          </p:cNvPr>
          <p:cNvSpPr>
            <a:spLocks noGrp="1"/>
          </p:cNvSpPr>
          <p:nvPr>
            <p:ph type="dt" sz="half" idx="10"/>
          </p:nvPr>
        </p:nvSpPr>
        <p:spPr/>
        <p:txBody>
          <a:bodyPr/>
          <a:lstStyle/>
          <a:p>
            <a:fld id="{9AB196E6-DFDD-409E-96F3-74EBF52DD03E}" type="datetimeFigureOut">
              <a:rPr lang="sv-SE" smtClean="0"/>
              <a:t>2026-05-04</a:t>
            </a:fld>
            <a:endParaRPr lang="sv-SE"/>
          </a:p>
        </p:txBody>
      </p:sp>
      <p:sp>
        <p:nvSpPr>
          <p:cNvPr id="6" name="Platshållare för sidfot 5">
            <a:extLst>
              <a:ext uri="{FF2B5EF4-FFF2-40B4-BE49-F238E27FC236}">
                <a16:creationId xmlns:a16="http://schemas.microsoft.com/office/drawing/2014/main" id="{F9641D20-9DAB-4E7C-A1C1-73AA806D49E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3A7EB95-954F-4C03-A744-316EC0A5109B}"/>
              </a:ext>
            </a:extLst>
          </p:cNvPr>
          <p:cNvSpPr>
            <a:spLocks noGrp="1"/>
          </p:cNvSpPr>
          <p:nvPr>
            <p:ph type="sldNum" sz="quarter" idx="12"/>
          </p:nvPr>
        </p:nvSpPr>
        <p:spPr/>
        <p:txBody>
          <a:bodyPr/>
          <a:lstStyle/>
          <a:p>
            <a:fld id="{F3F158D3-16E9-442D-8C5E-96CCF1050129}" type="slidenum">
              <a:rPr lang="sv-SE" smtClean="0"/>
              <a:t>‹#›</a:t>
            </a:fld>
            <a:endParaRPr lang="sv-SE"/>
          </a:p>
        </p:txBody>
      </p:sp>
    </p:spTree>
    <p:extLst>
      <p:ext uri="{BB962C8B-B14F-4D97-AF65-F5344CB8AC3E}">
        <p14:creationId xmlns:p14="http://schemas.microsoft.com/office/powerpoint/2010/main" val="2057754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78B9DB8-D9D5-4EC0-8E5A-ABE36A991B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5374A23-8E22-4F8A-9EB9-7304238EA2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0FD72E-3EB7-424F-A229-935DD44275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B196E6-DFDD-409E-96F3-74EBF52DD03E}" type="datetimeFigureOut">
              <a:rPr lang="sv-SE" smtClean="0"/>
              <a:t>2026-05-04</a:t>
            </a:fld>
            <a:endParaRPr lang="sv-SE"/>
          </a:p>
        </p:txBody>
      </p:sp>
      <p:sp>
        <p:nvSpPr>
          <p:cNvPr id="5" name="Platshållare för sidfot 4">
            <a:extLst>
              <a:ext uri="{FF2B5EF4-FFF2-40B4-BE49-F238E27FC236}">
                <a16:creationId xmlns:a16="http://schemas.microsoft.com/office/drawing/2014/main" id="{900135AD-6147-4ACD-B4C1-26F8AE2E64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2FEB97FB-E1F7-4B4E-8F72-39B5AA6DBD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F158D3-16E9-442D-8C5E-96CCF1050129}" type="slidenum">
              <a:rPr lang="sv-SE" smtClean="0"/>
              <a:t>‹#›</a:t>
            </a:fld>
            <a:endParaRPr lang="sv-SE"/>
          </a:p>
        </p:txBody>
      </p:sp>
    </p:spTree>
    <p:extLst>
      <p:ext uri="{BB962C8B-B14F-4D97-AF65-F5344CB8AC3E}">
        <p14:creationId xmlns:p14="http://schemas.microsoft.com/office/powerpoint/2010/main" val="3454730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www.svamac.com/news/category/Arbetsmarknadsprognoser" TargetMode="External"/><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JP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2.JP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6DB7ADBC-26DA-450D-A8BF-E1ACCB4663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234" y="1"/>
            <a:ext cx="6488456" cy="3036711"/>
          </a:xfrm>
          <a:custGeom>
            <a:avLst/>
            <a:gdLst>
              <a:gd name="connsiteX0" fmla="*/ 0 w 6488456"/>
              <a:gd name="connsiteY0" fmla="*/ 0 h 3036711"/>
              <a:gd name="connsiteX1" fmla="*/ 6488456 w 6488456"/>
              <a:gd name="connsiteY1" fmla="*/ 0 h 3036711"/>
              <a:gd name="connsiteX2" fmla="*/ 6482686 w 6488456"/>
              <a:gd name="connsiteY2" fmla="*/ 114279 h 3036711"/>
              <a:gd name="connsiteX3" fmla="*/ 3244228 w 6488456"/>
              <a:gd name="connsiteY3" fmla="*/ 3036711 h 3036711"/>
              <a:gd name="connsiteX4" fmla="*/ 5771 w 6488456"/>
              <a:gd name="connsiteY4" fmla="*/ 114279 h 30367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8456" h="3036711">
                <a:moveTo>
                  <a:pt x="0" y="0"/>
                </a:moveTo>
                <a:lnTo>
                  <a:pt x="6488456" y="0"/>
                </a:lnTo>
                <a:lnTo>
                  <a:pt x="6482686" y="114279"/>
                </a:lnTo>
                <a:cubicBezTo>
                  <a:pt x="6315984" y="1755766"/>
                  <a:pt x="4929697" y="3036711"/>
                  <a:pt x="3244228" y="3036711"/>
                </a:cubicBezTo>
                <a:cubicBezTo>
                  <a:pt x="1558760" y="3036711"/>
                  <a:pt x="172473" y="1755766"/>
                  <a:pt x="5771" y="114279"/>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5E3C0EDB-60D3-4CEF-8B80-C6D01E08DE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6216"/>
            <a:ext cx="5198011" cy="3957242"/>
          </a:xfrm>
          <a:custGeom>
            <a:avLst/>
            <a:gdLst>
              <a:gd name="connsiteX0" fmla="*/ 1942747 w 5198011"/>
              <a:gd name="connsiteY0" fmla="*/ 0 h 3957242"/>
              <a:gd name="connsiteX1" fmla="*/ 5198011 w 5198011"/>
              <a:gd name="connsiteY1" fmla="*/ 3255264 h 3957242"/>
              <a:gd name="connsiteX2" fmla="*/ 5131876 w 5198011"/>
              <a:gd name="connsiteY2" fmla="*/ 3911314 h 3957242"/>
              <a:gd name="connsiteX3" fmla="*/ 5120066 w 5198011"/>
              <a:gd name="connsiteY3" fmla="*/ 3957242 h 3957242"/>
              <a:gd name="connsiteX4" fmla="*/ 0 w 5198011"/>
              <a:gd name="connsiteY4" fmla="*/ 3957242 h 3957242"/>
              <a:gd name="connsiteX5" fmla="*/ 0 w 5198011"/>
              <a:gd name="connsiteY5" fmla="*/ 647700 h 3957242"/>
              <a:gd name="connsiteX6" fmla="*/ 122698 w 5198011"/>
              <a:gd name="connsiteY6" fmla="*/ 555948 h 3957242"/>
              <a:gd name="connsiteX7" fmla="*/ 1942747 w 5198011"/>
              <a:gd name="connsiteY7" fmla="*/ 0 h 3957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8011" h="3957242">
                <a:moveTo>
                  <a:pt x="1942747" y="0"/>
                </a:moveTo>
                <a:cubicBezTo>
                  <a:pt x="3740580" y="0"/>
                  <a:pt x="5198011" y="1457431"/>
                  <a:pt x="5198011" y="3255264"/>
                </a:cubicBezTo>
                <a:cubicBezTo>
                  <a:pt x="5198011" y="3479993"/>
                  <a:pt x="5175239" y="3699404"/>
                  <a:pt x="5131876" y="3911314"/>
                </a:cubicBezTo>
                <a:lnTo>
                  <a:pt x="5120066" y="3957242"/>
                </a:lnTo>
                <a:lnTo>
                  <a:pt x="0" y="3957242"/>
                </a:lnTo>
                <a:lnTo>
                  <a:pt x="0" y="647700"/>
                </a:lnTo>
                <a:lnTo>
                  <a:pt x="122698" y="555948"/>
                </a:lnTo>
                <a:cubicBezTo>
                  <a:pt x="642241" y="204951"/>
                  <a:pt x="1268560" y="0"/>
                  <a:pt x="1942747" y="0"/>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Shape 52">
            <a:extLst>
              <a:ext uri="{FF2B5EF4-FFF2-40B4-BE49-F238E27FC236}">
                <a16:creationId xmlns:a16="http://schemas.microsoft.com/office/drawing/2014/main" id="{40C269CE-FB56-4D68-8CFB-1CFD5F3505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837" y="495702"/>
            <a:ext cx="6428625" cy="6357756"/>
          </a:xfrm>
          <a:custGeom>
            <a:avLst/>
            <a:gdLst>
              <a:gd name="connsiteX0" fmla="*/ 4279392 w 6428625"/>
              <a:gd name="connsiteY0" fmla="*/ 0 h 6357756"/>
              <a:gd name="connsiteX1" fmla="*/ 6319204 w 6428625"/>
              <a:gd name="connsiteY1" fmla="*/ 516500 h 6357756"/>
              <a:gd name="connsiteX2" fmla="*/ 6428625 w 6428625"/>
              <a:gd name="connsiteY2" fmla="*/ 579415 h 6357756"/>
              <a:gd name="connsiteX3" fmla="*/ 6428625 w 6428625"/>
              <a:gd name="connsiteY3" fmla="*/ 6357756 h 6357756"/>
              <a:gd name="connsiteX4" fmla="*/ 539921 w 6428625"/>
              <a:gd name="connsiteY4" fmla="*/ 6357756 h 6357756"/>
              <a:gd name="connsiteX5" fmla="*/ 516500 w 6428625"/>
              <a:gd name="connsiteY5" fmla="*/ 6319205 h 6357756"/>
              <a:gd name="connsiteX6" fmla="*/ 0 w 6428625"/>
              <a:gd name="connsiteY6" fmla="*/ 4279392 h 6357756"/>
              <a:gd name="connsiteX7" fmla="*/ 4279392 w 6428625"/>
              <a:gd name="connsiteY7" fmla="*/ 0 h 6357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28625" h="6357756">
                <a:moveTo>
                  <a:pt x="4279392" y="0"/>
                </a:moveTo>
                <a:cubicBezTo>
                  <a:pt x="5017968" y="0"/>
                  <a:pt x="5712843" y="187105"/>
                  <a:pt x="6319204" y="516500"/>
                </a:cubicBezTo>
                <a:lnTo>
                  <a:pt x="6428625" y="579415"/>
                </a:lnTo>
                <a:lnTo>
                  <a:pt x="6428625" y="6357756"/>
                </a:lnTo>
                <a:lnTo>
                  <a:pt x="539921" y="6357756"/>
                </a:lnTo>
                <a:lnTo>
                  <a:pt x="516500" y="6319205"/>
                </a:lnTo>
                <a:cubicBezTo>
                  <a:pt x="187105" y="5712844"/>
                  <a:pt x="0" y="5017968"/>
                  <a:pt x="0" y="4279392"/>
                </a:cubicBezTo>
                <a:cubicBezTo>
                  <a:pt x="0" y="1915949"/>
                  <a:pt x="1915949" y="0"/>
                  <a:pt x="4279392" y="0"/>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5" name="Freeform: Shape 54">
            <a:extLst>
              <a:ext uri="{FF2B5EF4-FFF2-40B4-BE49-F238E27FC236}">
                <a16:creationId xmlns:a16="http://schemas.microsoft.com/office/drawing/2014/main" id="{A6ED7E7F-75F7-4581-A930-C4DEBC2A84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24429" y="660294"/>
            <a:ext cx="6264033" cy="6193164"/>
          </a:xfrm>
          <a:custGeom>
            <a:avLst/>
            <a:gdLst>
              <a:gd name="connsiteX0" fmla="*/ 4114800 w 6264033"/>
              <a:gd name="connsiteY0" fmla="*/ 0 h 6193164"/>
              <a:gd name="connsiteX1" fmla="*/ 6248473 w 6264033"/>
              <a:gd name="connsiteY1" fmla="*/ 595714 h 6193164"/>
              <a:gd name="connsiteX2" fmla="*/ 6264033 w 6264033"/>
              <a:gd name="connsiteY2" fmla="*/ 605689 h 6193164"/>
              <a:gd name="connsiteX3" fmla="*/ 6264033 w 6264033"/>
              <a:gd name="connsiteY3" fmla="*/ 6193164 h 6193164"/>
              <a:gd name="connsiteX4" fmla="*/ 567718 w 6264033"/>
              <a:gd name="connsiteY4" fmla="*/ 6193164 h 6193164"/>
              <a:gd name="connsiteX5" fmla="*/ 496635 w 6264033"/>
              <a:gd name="connsiteY5" fmla="*/ 6076158 h 6193164"/>
              <a:gd name="connsiteX6" fmla="*/ 0 w 6264033"/>
              <a:gd name="connsiteY6" fmla="*/ 4114800 h 6193164"/>
              <a:gd name="connsiteX7" fmla="*/ 4114800 w 6264033"/>
              <a:gd name="connsiteY7" fmla="*/ 0 h 619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64033" h="6193164">
                <a:moveTo>
                  <a:pt x="4114800" y="0"/>
                </a:moveTo>
                <a:cubicBezTo>
                  <a:pt x="4895986" y="0"/>
                  <a:pt x="5626328" y="217689"/>
                  <a:pt x="6248473" y="595714"/>
                </a:cubicBezTo>
                <a:lnTo>
                  <a:pt x="6264033" y="605689"/>
                </a:lnTo>
                <a:lnTo>
                  <a:pt x="6264033" y="6193164"/>
                </a:lnTo>
                <a:lnTo>
                  <a:pt x="567718" y="6193164"/>
                </a:lnTo>
                <a:lnTo>
                  <a:pt x="496635" y="6076158"/>
                </a:lnTo>
                <a:cubicBezTo>
                  <a:pt x="179909" y="5493119"/>
                  <a:pt x="0" y="4824969"/>
                  <a:pt x="0" y="4114800"/>
                </a:cubicBezTo>
                <a:cubicBezTo>
                  <a:pt x="0" y="1842259"/>
                  <a:pt x="1842259" y="0"/>
                  <a:pt x="4114800" y="0"/>
                </a:cubicBezTo>
                <a:close/>
              </a:path>
            </a:pathLst>
          </a:custGeom>
          <a:solidFill>
            <a:srgbClr val="5043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2" name="Bildobjekt 11">
            <a:extLst>
              <a:ext uri="{FF2B5EF4-FFF2-40B4-BE49-F238E27FC236}">
                <a16:creationId xmlns:a16="http://schemas.microsoft.com/office/drawing/2014/main" id="{4DF5A11F-559E-4137-BCAE-27FBEB766216}"/>
              </a:ext>
            </a:extLst>
          </p:cNvPr>
          <p:cNvPicPr>
            <a:picLocks noChangeAspect="1"/>
          </p:cNvPicPr>
          <p:nvPr/>
        </p:nvPicPr>
        <p:blipFill rotWithShape="1">
          <a:blip r:embed="rId3">
            <a:extLst>
              <a:ext uri="{28A0092B-C50C-407E-A947-70E740481C1C}">
                <a14:useLocalDpi xmlns:a14="http://schemas.microsoft.com/office/drawing/2010/main" val="0"/>
              </a:ext>
            </a:extLst>
          </a:blip>
          <a:srcRect t="11424" b="11237"/>
          <a:stretch/>
        </p:blipFill>
        <p:spPr>
          <a:xfrm>
            <a:off x="979870" y="2"/>
            <a:ext cx="6069184" cy="2839783"/>
          </a:xfrm>
          <a:custGeom>
            <a:avLst/>
            <a:gdLst>
              <a:gd name="connsiteX0" fmla="*/ 0 w 6069184"/>
              <a:gd name="connsiteY0" fmla="*/ 0 h 2839783"/>
              <a:gd name="connsiteX1" fmla="*/ 6069184 w 6069184"/>
              <a:gd name="connsiteY1" fmla="*/ 0 h 2839783"/>
              <a:gd name="connsiteX2" fmla="*/ 6063824 w 6069184"/>
              <a:gd name="connsiteY2" fmla="*/ 106160 h 2839783"/>
              <a:gd name="connsiteX3" fmla="*/ 3034592 w 6069184"/>
              <a:gd name="connsiteY3" fmla="*/ 2839783 h 2839783"/>
              <a:gd name="connsiteX4" fmla="*/ 5361 w 6069184"/>
              <a:gd name="connsiteY4" fmla="*/ 106160 h 2839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9184" h="2839783">
                <a:moveTo>
                  <a:pt x="0" y="0"/>
                </a:moveTo>
                <a:lnTo>
                  <a:pt x="6069184" y="0"/>
                </a:lnTo>
                <a:lnTo>
                  <a:pt x="6063824" y="106160"/>
                </a:lnTo>
                <a:cubicBezTo>
                  <a:pt x="5907892" y="1641596"/>
                  <a:pt x="4611168" y="2839783"/>
                  <a:pt x="3034592" y="2839783"/>
                </a:cubicBezTo>
                <a:cubicBezTo>
                  <a:pt x="1458016" y="2839783"/>
                  <a:pt x="161293" y="1641596"/>
                  <a:pt x="5361" y="106160"/>
                </a:cubicBezTo>
                <a:close/>
              </a:path>
            </a:pathLst>
          </a:custGeom>
        </p:spPr>
      </p:pic>
      <p:pic>
        <p:nvPicPr>
          <p:cNvPr id="14" name="Bildobjekt 13">
            <a:extLst>
              <a:ext uri="{FF2B5EF4-FFF2-40B4-BE49-F238E27FC236}">
                <a16:creationId xmlns:a16="http://schemas.microsoft.com/office/drawing/2014/main" id="{46F513F2-03D0-4175-876A-A1B4E323F3F1}"/>
              </a:ext>
            </a:extLst>
          </p:cNvPr>
          <p:cNvPicPr>
            <a:picLocks noChangeAspect="1"/>
          </p:cNvPicPr>
          <p:nvPr/>
        </p:nvPicPr>
        <p:blipFill rotWithShape="1">
          <a:blip r:embed="rId4">
            <a:extLst>
              <a:ext uri="{28A0092B-C50C-407E-A947-70E740481C1C}">
                <a14:useLocalDpi xmlns:a14="http://schemas.microsoft.com/office/drawing/2010/main" val="0"/>
              </a:ext>
            </a:extLst>
          </a:blip>
          <a:srcRect t="14061" r="4" b="11299"/>
          <a:stretch/>
        </p:blipFill>
        <p:spPr>
          <a:xfrm>
            <a:off x="1" y="3120244"/>
            <a:ext cx="5001415" cy="3733214"/>
          </a:xfrm>
          <a:custGeom>
            <a:avLst/>
            <a:gdLst>
              <a:gd name="connsiteX0" fmla="*/ 1956463 w 5001415"/>
              <a:gd name="connsiteY0" fmla="*/ 0 h 3733214"/>
              <a:gd name="connsiteX1" fmla="*/ 5001415 w 5001415"/>
              <a:gd name="connsiteY1" fmla="*/ 3044952 h 3733214"/>
              <a:gd name="connsiteX2" fmla="*/ 4939553 w 5001415"/>
              <a:gd name="connsiteY2" fmla="*/ 3658617 h 3733214"/>
              <a:gd name="connsiteX3" fmla="*/ 4920372 w 5001415"/>
              <a:gd name="connsiteY3" fmla="*/ 3733214 h 3733214"/>
              <a:gd name="connsiteX4" fmla="*/ 0 w 5001415"/>
              <a:gd name="connsiteY4" fmla="*/ 3733214 h 3733214"/>
              <a:gd name="connsiteX5" fmla="*/ 0 w 5001415"/>
              <a:gd name="connsiteY5" fmla="*/ 713124 h 3733214"/>
              <a:gd name="connsiteX6" fmla="*/ 19591 w 5001415"/>
              <a:gd name="connsiteY6" fmla="*/ 695319 h 3733214"/>
              <a:gd name="connsiteX7" fmla="*/ 1956463 w 5001415"/>
              <a:gd name="connsiteY7" fmla="*/ 0 h 3733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1415" h="3733214">
                <a:moveTo>
                  <a:pt x="1956463" y="0"/>
                </a:moveTo>
                <a:cubicBezTo>
                  <a:pt x="3638144" y="0"/>
                  <a:pt x="5001415" y="1363271"/>
                  <a:pt x="5001415" y="3044952"/>
                </a:cubicBezTo>
                <a:cubicBezTo>
                  <a:pt x="5001415" y="3255162"/>
                  <a:pt x="4980114" y="3460397"/>
                  <a:pt x="4939553" y="3658617"/>
                </a:cubicBezTo>
                <a:lnTo>
                  <a:pt x="4920372" y="3733214"/>
                </a:lnTo>
                <a:lnTo>
                  <a:pt x="0" y="3733214"/>
                </a:lnTo>
                <a:lnTo>
                  <a:pt x="0" y="713124"/>
                </a:lnTo>
                <a:lnTo>
                  <a:pt x="19591" y="695319"/>
                </a:lnTo>
                <a:cubicBezTo>
                  <a:pt x="545938" y="260939"/>
                  <a:pt x="1220728" y="0"/>
                  <a:pt x="1956463" y="0"/>
                </a:cubicBezTo>
                <a:close/>
              </a:path>
            </a:pathLst>
          </a:custGeom>
        </p:spPr>
      </p:pic>
      <p:sp>
        <p:nvSpPr>
          <p:cNvPr id="5" name="Rubrik 4">
            <a:extLst>
              <a:ext uri="{FF2B5EF4-FFF2-40B4-BE49-F238E27FC236}">
                <a16:creationId xmlns:a16="http://schemas.microsoft.com/office/drawing/2014/main" id="{F8140093-A7EE-0AF1-3B0F-F172E652AA50}"/>
              </a:ext>
            </a:extLst>
          </p:cNvPr>
          <p:cNvSpPr>
            <a:spLocks noGrp="1"/>
          </p:cNvSpPr>
          <p:nvPr>
            <p:ph type="ctrTitle"/>
          </p:nvPr>
        </p:nvSpPr>
        <p:spPr>
          <a:xfrm>
            <a:off x="6651811" y="1122363"/>
            <a:ext cx="5177209" cy="3313034"/>
          </a:xfrm>
        </p:spPr>
        <p:txBody>
          <a:bodyPr>
            <a:normAutofit/>
          </a:bodyPr>
          <a:lstStyle/>
          <a:p>
            <a:r>
              <a:rPr lang="sv-SE" sz="4000" dirty="0">
                <a:solidFill>
                  <a:srgbClr val="FFFFFF"/>
                </a:solidFill>
              </a:rPr>
              <a:t>Arbetsmarknad och befolkning med fokus på 2040</a:t>
            </a:r>
            <a:endParaRPr lang="sv-SE" sz="4000" dirty="0"/>
          </a:p>
        </p:txBody>
      </p:sp>
      <p:sp>
        <p:nvSpPr>
          <p:cNvPr id="7" name="Underrubrik 6">
            <a:extLst>
              <a:ext uri="{FF2B5EF4-FFF2-40B4-BE49-F238E27FC236}">
                <a16:creationId xmlns:a16="http://schemas.microsoft.com/office/drawing/2014/main" id="{F3C0A37B-99F8-E5C7-25ED-B4CAA748DE89}"/>
              </a:ext>
            </a:extLst>
          </p:cNvPr>
          <p:cNvSpPr>
            <a:spLocks noGrp="1"/>
          </p:cNvSpPr>
          <p:nvPr>
            <p:ph type="subTitle" idx="1"/>
          </p:nvPr>
        </p:nvSpPr>
        <p:spPr>
          <a:xfrm>
            <a:off x="6553200" y="4632324"/>
            <a:ext cx="5459506" cy="1655762"/>
          </a:xfrm>
        </p:spPr>
        <p:txBody>
          <a:bodyPr/>
          <a:lstStyle/>
          <a:p>
            <a:r>
              <a:rPr lang="sv-SE" i="1" dirty="0">
                <a:solidFill>
                  <a:srgbClr val="FFFFFF"/>
                </a:solidFill>
              </a:rPr>
              <a:t>Sveriges viktigaste jobb?</a:t>
            </a:r>
          </a:p>
          <a:p>
            <a:r>
              <a:rPr lang="sv-SE" dirty="0">
                <a:solidFill>
                  <a:srgbClr val="FFFFFF"/>
                </a:solidFill>
              </a:rPr>
              <a:t>Svamac AB</a:t>
            </a:r>
          </a:p>
          <a:p>
            <a:r>
              <a:rPr lang="sv-SE" sz="1500" dirty="0">
                <a:solidFill>
                  <a:srgbClr val="FFFFFF"/>
                </a:solidFill>
              </a:rPr>
              <a:t>Maj 2026</a:t>
            </a:r>
          </a:p>
          <a:p>
            <a:endParaRPr lang="sv-SE" dirty="0"/>
          </a:p>
        </p:txBody>
      </p:sp>
    </p:spTree>
    <p:extLst>
      <p:ext uri="{BB962C8B-B14F-4D97-AF65-F5344CB8AC3E}">
        <p14:creationId xmlns:p14="http://schemas.microsoft.com/office/powerpoint/2010/main" val="1853816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5D39F7-005C-42DB-BEE8-0A13C8F8B577}"/>
              </a:ext>
            </a:extLst>
          </p:cNvPr>
          <p:cNvSpPr>
            <a:spLocks noGrp="1"/>
          </p:cNvSpPr>
          <p:nvPr>
            <p:ph type="title"/>
          </p:nvPr>
        </p:nvSpPr>
        <p:spPr>
          <a:xfrm>
            <a:off x="548411" y="156504"/>
            <a:ext cx="6724008" cy="668249"/>
          </a:xfrm>
        </p:spPr>
        <p:txBody>
          <a:bodyPr>
            <a:normAutofit/>
          </a:bodyPr>
          <a:lstStyle/>
          <a:p>
            <a:r>
              <a:rPr lang="sv-SE" sz="3600" dirty="0"/>
              <a:t>Rekommendationer, urval </a:t>
            </a:r>
          </a:p>
        </p:txBody>
      </p:sp>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7" name="Platshållare för innehåll 2">
            <a:extLst>
              <a:ext uri="{FF2B5EF4-FFF2-40B4-BE49-F238E27FC236}">
                <a16:creationId xmlns:a16="http://schemas.microsoft.com/office/drawing/2014/main" id="{551C60E6-CB94-3D7C-9894-01E511D00C8A}"/>
              </a:ext>
            </a:extLst>
          </p:cNvPr>
          <p:cNvSpPr>
            <a:spLocks noGrp="1"/>
          </p:cNvSpPr>
          <p:nvPr>
            <p:ph idx="1"/>
          </p:nvPr>
        </p:nvSpPr>
        <p:spPr>
          <a:xfrm>
            <a:off x="395935" y="917440"/>
            <a:ext cx="6382657" cy="6001221"/>
          </a:xfrm>
        </p:spPr>
        <p:txBody>
          <a:bodyPr anchor="t">
            <a:normAutofit/>
          </a:bodyPr>
          <a:lstStyle/>
          <a:p>
            <a:r>
              <a:rPr lang="sv-SE" sz="1800" dirty="0"/>
              <a:t>Insikt om att de farhågor vi presenterar i trendframskrivningarna för yrken inte behöver bli verklighet. De ska fungera som en väckarklocka och leda till insatser som ger nya och bättre förutsättningar för arbetsmarknaden. </a:t>
            </a:r>
          </a:p>
          <a:p>
            <a:r>
              <a:rPr lang="sv-SE" sz="1800" dirty="0"/>
              <a:t>Utbildningsinsatser och projekt för att förstärka kompetenser hos arbetssökande måste vara noggrant dimensionerade i de olika regionerna i riket. ”Små yrken” är känsliga både för överetablering och brist på nya utövare.</a:t>
            </a:r>
          </a:p>
          <a:p>
            <a:r>
              <a:rPr lang="sv-SE" sz="1800" dirty="0"/>
              <a:t>Fler och mer effektiva insatser behövs för att rusta arbetslösa och personer som saknar tillräcklig kompetens för de lediga platser som uppstår till följd av åldersavgångarna.</a:t>
            </a:r>
          </a:p>
          <a:p>
            <a:r>
              <a:rPr lang="sv-SE" sz="1800" dirty="0"/>
              <a:t> Det är i första hand utbildningar men även andra former av yrkesinriktad validering. I samarbete med Europeiska Socialfonden (ESF) bedrivs projekt på olika håll i riket som riktar sig mot företag och organisationer där arbetssökande med kortare utbildning, funktionshinder eller utländsk bakgrund ges möjlighet till praktik samtidigt som anställda flyttas ett steg uppåt till mer krävande arbetsuppgifter.</a:t>
            </a:r>
          </a:p>
          <a:p>
            <a:endParaRPr lang="sv-SE" sz="2000" dirty="0"/>
          </a:p>
        </p:txBody>
      </p:sp>
    </p:spTree>
    <p:extLst>
      <p:ext uri="{BB962C8B-B14F-4D97-AF65-F5344CB8AC3E}">
        <p14:creationId xmlns:p14="http://schemas.microsoft.com/office/powerpoint/2010/main" val="296529541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543C7E4D-2DEF-8A52-4776-38F4E896DC42}"/>
              </a:ext>
            </a:extLst>
          </p:cNvPr>
          <p:cNvSpPr>
            <a:spLocks noGrp="1"/>
          </p:cNvSpPr>
          <p:nvPr>
            <p:ph type="title"/>
          </p:nvPr>
        </p:nvSpPr>
        <p:spPr/>
        <p:txBody>
          <a:bodyPr/>
          <a:lstStyle/>
          <a:p>
            <a:r>
              <a:rPr lang="sv-SE" dirty="0"/>
              <a:t>Nyckelord att ha med</a:t>
            </a:r>
          </a:p>
        </p:txBody>
      </p:sp>
      <p:sp>
        <p:nvSpPr>
          <p:cNvPr id="9" name="Platshållare för innehåll 2">
            <a:extLst>
              <a:ext uri="{FF2B5EF4-FFF2-40B4-BE49-F238E27FC236}">
                <a16:creationId xmlns:a16="http://schemas.microsoft.com/office/drawing/2014/main" id="{7019D3DF-8205-4528-756D-8E756B078E43}"/>
              </a:ext>
            </a:extLst>
          </p:cNvPr>
          <p:cNvSpPr>
            <a:spLocks noGrp="1"/>
          </p:cNvSpPr>
          <p:nvPr>
            <p:ph idx="1"/>
          </p:nvPr>
        </p:nvSpPr>
        <p:spPr>
          <a:xfrm>
            <a:off x="805542" y="2022095"/>
            <a:ext cx="6382657" cy="4024743"/>
          </a:xfrm>
        </p:spPr>
        <p:txBody>
          <a:bodyPr anchor="t">
            <a:normAutofit lnSpcReduction="10000"/>
          </a:bodyPr>
          <a:lstStyle/>
          <a:p>
            <a:pPr lvl="0"/>
            <a:r>
              <a:rPr lang="sv-SE" sz="2000" b="1" dirty="0">
                <a:solidFill>
                  <a:srgbClr val="FFFFFF"/>
                </a:solidFill>
              </a:rPr>
              <a:t>Samarbete</a:t>
            </a:r>
            <a:r>
              <a:rPr lang="sv-SE" sz="2000" dirty="0">
                <a:solidFill>
                  <a:srgbClr val="FFFFFF"/>
                </a:solidFill>
              </a:rPr>
              <a:t>. Samarbete mellan kommuner och regioner, mellan skola och näringsliv, mellan politikerområden</a:t>
            </a:r>
          </a:p>
          <a:p>
            <a:pPr lvl="0"/>
            <a:r>
              <a:rPr lang="sv-SE" sz="2000" b="1" dirty="0">
                <a:solidFill>
                  <a:srgbClr val="FFFFFF"/>
                </a:solidFill>
              </a:rPr>
              <a:t>Kontroll. </a:t>
            </a:r>
            <a:r>
              <a:rPr lang="sv-SE" sz="2000" dirty="0">
                <a:solidFill>
                  <a:srgbClr val="FFFFFF"/>
                </a:solidFill>
              </a:rPr>
              <a:t>Vilka branscher/yrken kommer att behöva arbetskraft i framtiden? Vilka nya kompetenser kommer att krävas på arbetsmarknaden i Sverige? Hur ser ungdomarnas studie- och yrkesval ut? </a:t>
            </a:r>
          </a:p>
          <a:p>
            <a:pPr lvl="0"/>
            <a:r>
              <a:rPr lang="sv-SE" sz="2000" b="1" dirty="0">
                <a:solidFill>
                  <a:srgbClr val="FFFFFF"/>
                </a:solidFill>
              </a:rPr>
              <a:t>Utbildning. </a:t>
            </a:r>
            <a:r>
              <a:rPr lang="sv-SE" sz="2000" dirty="0">
                <a:solidFill>
                  <a:srgbClr val="FFFFFF"/>
                </a:solidFill>
              </a:rPr>
              <a:t>Vuxenutbildningen ännu viktigare än tidigare. Information och vägledning till både ungdomar och äldre.</a:t>
            </a:r>
          </a:p>
          <a:p>
            <a:r>
              <a:rPr lang="sv-SE" sz="2000" b="1" dirty="0">
                <a:solidFill>
                  <a:srgbClr val="FFFFFF"/>
                </a:solidFill>
              </a:rPr>
              <a:t>Nyckelbranscher för vuxenutbildning:</a:t>
            </a:r>
          </a:p>
          <a:p>
            <a:r>
              <a:rPr lang="sv-SE" sz="2000" i="1" dirty="0">
                <a:solidFill>
                  <a:srgbClr val="FFFFFF"/>
                </a:solidFill>
              </a:rPr>
              <a:t>Tekniska yrken på gymnasial och YH-nivå</a:t>
            </a:r>
          </a:p>
          <a:p>
            <a:r>
              <a:rPr lang="sv-SE" sz="2000" i="1" dirty="0">
                <a:solidFill>
                  <a:srgbClr val="FFFFFF"/>
                </a:solidFill>
              </a:rPr>
              <a:t>Utbildning och validering inom vård och omsorg</a:t>
            </a:r>
          </a:p>
          <a:p>
            <a:r>
              <a:rPr lang="sv-SE" sz="2000" i="1" dirty="0">
                <a:solidFill>
                  <a:srgbClr val="FFFFFF"/>
                </a:solidFill>
              </a:rPr>
              <a:t>Hantverksyrken – särskilt med tanke på reserven av arbetslösa som saknar gymnasieutbildning</a:t>
            </a:r>
          </a:p>
          <a:p>
            <a:endParaRPr lang="sv-SE" sz="2000" dirty="0">
              <a:solidFill>
                <a:srgbClr val="FFFFFF"/>
              </a:solidFill>
            </a:endParaRPr>
          </a:p>
          <a:p>
            <a:pPr marL="0" indent="0">
              <a:buNone/>
            </a:pPr>
            <a:endParaRPr lang="sv-SE" sz="2000" dirty="0"/>
          </a:p>
        </p:txBody>
      </p:sp>
    </p:spTree>
    <p:extLst>
      <p:ext uri="{BB962C8B-B14F-4D97-AF65-F5344CB8AC3E}">
        <p14:creationId xmlns:p14="http://schemas.microsoft.com/office/powerpoint/2010/main" val="237744783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2BE8E965-2EC8-6AF3-B2B7-F40BCDF30E0E}"/>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1F2AA4C4-378E-3366-C646-4928D49D55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4C873DF5-D77A-3FC9-DA29-B98606A6CC4F}"/>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C9703D3C-F5B9-4DED-31AA-0C6F46001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E4C1DB49-34F9-8D26-2654-E5B0E46BE766}"/>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9BFB75D0-40F9-62EE-F069-36AF803E4A2D}"/>
              </a:ext>
            </a:extLst>
          </p:cNvPr>
          <p:cNvSpPr>
            <a:spLocks noGrp="1"/>
          </p:cNvSpPr>
          <p:nvPr>
            <p:ph type="title"/>
          </p:nvPr>
        </p:nvSpPr>
        <p:spPr/>
        <p:txBody>
          <a:bodyPr/>
          <a:lstStyle/>
          <a:p>
            <a:r>
              <a:rPr lang="sv-SE" dirty="0"/>
              <a:t>”Kontroll”, var ska vi leta?</a:t>
            </a:r>
          </a:p>
        </p:txBody>
      </p:sp>
      <p:sp>
        <p:nvSpPr>
          <p:cNvPr id="9" name="Platshållare för innehåll 2">
            <a:extLst>
              <a:ext uri="{FF2B5EF4-FFF2-40B4-BE49-F238E27FC236}">
                <a16:creationId xmlns:a16="http://schemas.microsoft.com/office/drawing/2014/main" id="{9627BA8B-643A-900B-422F-3070743A63B6}"/>
              </a:ext>
            </a:extLst>
          </p:cNvPr>
          <p:cNvSpPr>
            <a:spLocks noGrp="1"/>
          </p:cNvSpPr>
          <p:nvPr>
            <p:ph idx="1"/>
          </p:nvPr>
        </p:nvSpPr>
        <p:spPr>
          <a:xfrm>
            <a:off x="838198" y="2055803"/>
            <a:ext cx="6382657" cy="4024743"/>
          </a:xfrm>
        </p:spPr>
        <p:txBody>
          <a:bodyPr anchor="t">
            <a:normAutofit/>
          </a:bodyPr>
          <a:lstStyle/>
          <a:p>
            <a:r>
              <a:rPr lang="sv-SE" sz="2000" dirty="0">
                <a:hlinkClick r:id="rId5"/>
              </a:rPr>
              <a:t>Arbetsmarknadsprognoser — Nyheter &amp; prognoser – Svamac</a:t>
            </a:r>
            <a:endParaRPr lang="sv-SE" sz="2000" dirty="0">
              <a:solidFill>
                <a:srgbClr val="FFFFFF"/>
              </a:solidFill>
            </a:endParaRPr>
          </a:p>
          <a:p>
            <a:pPr marL="0" indent="0">
              <a:buNone/>
            </a:pPr>
            <a:endParaRPr lang="sv-SE" sz="2000" dirty="0"/>
          </a:p>
        </p:txBody>
      </p:sp>
      <p:pic>
        <p:nvPicPr>
          <p:cNvPr id="3" name="Bildobjekt 2">
            <a:extLst>
              <a:ext uri="{FF2B5EF4-FFF2-40B4-BE49-F238E27FC236}">
                <a16:creationId xmlns:a16="http://schemas.microsoft.com/office/drawing/2014/main" id="{E3F49540-7B30-D634-0B12-9EE8B9DD09CE}"/>
              </a:ext>
            </a:extLst>
          </p:cNvPr>
          <p:cNvPicPr>
            <a:picLocks noChangeAspect="1"/>
          </p:cNvPicPr>
          <p:nvPr/>
        </p:nvPicPr>
        <p:blipFill>
          <a:blip r:embed="rId6"/>
          <a:stretch>
            <a:fillRect/>
          </a:stretch>
        </p:blipFill>
        <p:spPr>
          <a:xfrm>
            <a:off x="838200" y="2774119"/>
            <a:ext cx="6716062" cy="2695951"/>
          </a:xfrm>
          <a:prstGeom prst="rect">
            <a:avLst/>
          </a:prstGeom>
        </p:spPr>
      </p:pic>
    </p:spTree>
    <p:extLst>
      <p:ext uri="{BB962C8B-B14F-4D97-AF65-F5344CB8AC3E}">
        <p14:creationId xmlns:p14="http://schemas.microsoft.com/office/powerpoint/2010/main" val="322076852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6" name="Rubrik 5">
            <a:extLst>
              <a:ext uri="{FF2B5EF4-FFF2-40B4-BE49-F238E27FC236}">
                <a16:creationId xmlns:a16="http://schemas.microsoft.com/office/drawing/2014/main" id="{19E56B26-79F8-13B7-58AA-18D9B25C4779}"/>
              </a:ext>
            </a:extLst>
          </p:cNvPr>
          <p:cNvSpPr>
            <a:spLocks noGrp="1"/>
          </p:cNvSpPr>
          <p:nvPr>
            <p:ph type="title"/>
          </p:nvPr>
        </p:nvSpPr>
        <p:spPr>
          <a:xfrm>
            <a:off x="838200" y="365125"/>
            <a:ext cx="6616959" cy="1325563"/>
          </a:xfrm>
        </p:spPr>
        <p:txBody>
          <a:bodyPr>
            <a:normAutofit/>
          </a:bodyPr>
          <a:lstStyle/>
          <a:p>
            <a:r>
              <a:rPr lang="sv-SE" sz="2000" dirty="0"/>
              <a:t>Exempel: (beställning) </a:t>
            </a:r>
            <a:br>
              <a:rPr lang="sv-SE" sz="2000" dirty="0"/>
            </a:br>
            <a:r>
              <a:rPr lang="sv-SE" sz="2000" dirty="0"/>
              <a:t>Dagbefolkning (sysselsatta) inom industrin i Sandviken</a:t>
            </a:r>
          </a:p>
        </p:txBody>
      </p:sp>
      <p:pic>
        <p:nvPicPr>
          <p:cNvPr id="2" name="Bildobjekt 1">
            <a:extLst>
              <a:ext uri="{FF2B5EF4-FFF2-40B4-BE49-F238E27FC236}">
                <a16:creationId xmlns:a16="http://schemas.microsoft.com/office/drawing/2014/main" id="{529E320B-4916-E4BC-5484-1382FC3A656C}"/>
              </a:ext>
            </a:extLst>
          </p:cNvPr>
          <p:cNvPicPr>
            <a:picLocks noChangeAspect="1"/>
          </p:cNvPicPr>
          <p:nvPr/>
        </p:nvPicPr>
        <p:blipFill>
          <a:blip r:embed="rId4"/>
          <a:stretch>
            <a:fillRect/>
          </a:stretch>
        </p:blipFill>
        <p:spPr>
          <a:xfrm>
            <a:off x="183908" y="1990723"/>
            <a:ext cx="5406659" cy="3249748"/>
          </a:xfrm>
          <a:prstGeom prst="rect">
            <a:avLst/>
          </a:prstGeom>
        </p:spPr>
      </p:pic>
      <p:pic>
        <p:nvPicPr>
          <p:cNvPr id="3" name="Bildobjekt 2">
            <a:extLst>
              <a:ext uri="{FF2B5EF4-FFF2-40B4-BE49-F238E27FC236}">
                <a16:creationId xmlns:a16="http://schemas.microsoft.com/office/drawing/2014/main" id="{787D054B-EF1F-5846-DEE7-7F86C7C96F1C}"/>
              </a:ext>
            </a:extLst>
          </p:cNvPr>
          <p:cNvPicPr>
            <a:picLocks noChangeAspect="1"/>
          </p:cNvPicPr>
          <p:nvPr/>
        </p:nvPicPr>
        <p:blipFill>
          <a:blip r:embed="rId5"/>
          <a:stretch>
            <a:fillRect/>
          </a:stretch>
        </p:blipFill>
        <p:spPr>
          <a:xfrm>
            <a:off x="5666865" y="1990723"/>
            <a:ext cx="6448837" cy="3047807"/>
          </a:xfrm>
          <a:prstGeom prst="rect">
            <a:avLst/>
          </a:prstGeom>
          <a:solidFill>
            <a:schemeClr val="tx1"/>
          </a:solidFill>
        </p:spPr>
      </p:pic>
      <p:sp>
        <p:nvSpPr>
          <p:cNvPr id="4" name="textruta 3">
            <a:extLst>
              <a:ext uri="{FF2B5EF4-FFF2-40B4-BE49-F238E27FC236}">
                <a16:creationId xmlns:a16="http://schemas.microsoft.com/office/drawing/2014/main" id="{193AD60D-D3C7-F943-1D09-EACC784D5614}"/>
              </a:ext>
            </a:extLst>
          </p:cNvPr>
          <p:cNvSpPr txBox="1"/>
          <p:nvPr/>
        </p:nvSpPr>
        <p:spPr>
          <a:xfrm>
            <a:off x="183908" y="5533053"/>
            <a:ext cx="5983627"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alibri" panose="020F0502020204030204"/>
                <a:ea typeface="+mn-ea"/>
                <a:cs typeface="+mn-cs"/>
              </a:rPr>
              <a:t>Detta avser arbetsplatser inom industrin i Sandviken. Den negativa differensen är delvis en följd av att arbetskraft som pendlar in från andra kommuner kan ha en ännu ojämnare demografi än Sandviken</a:t>
            </a:r>
          </a:p>
        </p:txBody>
      </p:sp>
    </p:spTree>
    <p:extLst>
      <p:ext uri="{BB962C8B-B14F-4D97-AF65-F5344CB8AC3E}">
        <p14:creationId xmlns:p14="http://schemas.microsoft.com/office/powerpoint/2010/main" val="3651140493"/>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F0C32DC1-6400-14D7-257F-54FA05555B34}"/>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B0F11D19-E5CB-2CD5-DDA2-C737277793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7FF951E-13AD-49D3-F49A-4F871D01886A}"/>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2839C2D9-D713-51BA-9BA6-5ADED75CB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4BE93208-CD94-3931-405B-C42AC3C8FABE}"/>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132E9ED7-5700-9498-929B-155E3999A471}"/>
              </a:ext>
            </a:extLst>
          </p:cNvPr>
          <p:cNvSpPr>
            <a:spLocks noGrp="1"/>
          </p:cNvSpPr>
          <p:nvPr>
            <p:ph type="title"/>
          </p:nvPr>
        </p:nvSpPr>
        <p:spPr/>
        <p:txBody>
          <a:bodyPr/>
          <a:lstStyle/>
          <a:p>
            <a:r>
              <a:rPr lang="sv-SE" dirty="0"/>
              <a:t>”Kontroll”, var ska vi leta?</a:t>
            </a:r>
          </a:p>
        </p:txBody>
      </p:sp>
      <p:sp>
        <p:nvSpPr>
          <p:cNvPr id="9" name="Platshållare för innehåll 2">
            <a:extLst>
              <a:ext uri="{FF2B5EF4-FFF2-40B4-BE49-F238E27FC236}">
                <a16:creationId xmlns:a16="http://schemas.microsoft.com/office/drawing/2014/main" id="{D4768FD5-3A76-8C62-ACD8-E780CCCE888F}"/>
              </a:ext>
            </a:extLst>
          </p:cNvPr>
          <p:cNvSpPr>
            <a:spLocks noGrp="1"/>
          </p:cNvSpPr>
          <p:nvPr>
            <p:ph idx="1"/>
          </p:nvPr>
        </p:nvSpPr>
        <p:spPr>
          <a:xfrm>
            <a:off x="838198" y="2055803"/>
            <a:ext cx="6382657" cy="4024743"/>
          </a:xfrm>
        </p:spPr>
        <p:txBody>
          <a:bodyPr anchor="t">
            <a:normAutofit/>
          </a:bodyPr>
          <a:lstStyle/>
          <a:p>
            <a:pPr marL="0" indent="0">
              <a:buNone/>
            </a:pPr>
            <a:r>
              <a:rPr lang="sv-SE" sz="2000" dirty="0"/>
              <a:t>SCB, Arbetskraftsbarometern (exempel)</a:t>
            </a:r>
          </a:p>
          <a:p>
            <a:pPr marL="0" indent="0">
              <a:buNone/>
            </a:pPr>
            <a:endParaRPr lang="sv-SE" sz="2000" dirty="0"/>
          </a:p>
        </p:txBody>
      </p:sp>
      <p:pic>
        <p:nvPicPr>
          <p:cNvPr id="6" name="Bildobjekt 5">
            <a:extLst>
              <a:ext uri="{FF2B5EF4-FFF2-40B4-BE49-F238E27FC236}">
                <a16:creationId xmlns:a16="http://schemas.microsoft.com/office/drawing/2014/main" id="{83352387-4E19-3E8D-0B3B-3882E680B65A}"/>
              </a:ext>
            </a:extLst>
          </p:cNvPr>
          <p:cNvPicPr>
            <a:picLocks noChangeAspect="1"/>
          </p:cNvPicPr>
          <p:nvPr/>
        </p:nvPicPr>
        <p:blipFill>
          <a:blip r:embed="rId5"/>
          <a:stretch>
            <a:fillRect/>
          </a:stretch>
        </p:blipFill>
        <p:spPr>
          <a:xfrm>
            <a:off x="838196" y="2396553"/>
            <a:ext cx="6296904" cy="4096322"/>
          </a:xfrm>
          <a:prstGeom prst="rect">
            <a:avLst/>
          </a:prstGeom>
        </p:spPr>
      </p:pic>
    </p:spTree>
    <p:extLst>
      <p:ext uri="{BB962C8B-B14F-4D97-AF65-F5344CB8AC3E}">
        <p14:creationId xmlns:p14="http://schemas.microsoft.com/office/powerpoint/2010/main" val="758488082"/>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CF0EBC05-E17C-872D-9AA4-51E85F849E0D}"/>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C9F80AEC-85C9-D58C-956C-6AD5B391B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2518FCF3-BCE6-3BA3-E575-F5A9B71F6672}"/>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9F35841B-C8FB-9144-E45E-7A7FA731A2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5202B4AF-050B-CA3D-5094-FF1EE08E7B2B}"/>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9F96ED34-658F-162F-66A5-DE009B548ECA}"/>
              </a:ext>
            </a:extLst>
          </p:cNvPr>
          <p:cNvSpPr>
            <a:spLocks noGrp="1"/>
          </p:cNvSpPr>
          <p:nvPr>
            <p:ph type="title"/>
          </p:nvPr>
        </p:nvSpPr>
        <p:spPr/>
        <p:txBody>
          <a:bodyPr/>
          <a:lstStyle/>
          <a:p>
            <a:r>
              <a:rPr lang="sv-SE" dirty="0"/>
              <a:t>”Kontroll”, var ska vi leta?</a:t>
            </a:r>
          </a:p>
        </p:txBody>
      </p:sp>
      <p:sp>
        <p:nvSpPr>
          <p:cNvPr id="9" name="Platshållare för innehåll 2">
            <a:extLst>
              <a:ext uri="{FF2B5EF4-FFF2-40B4-BE49-F238E27FC236}">
                <a16:creationId xmlns:a16="http://schemas.microsoft.com/office/drawing/2014/main" id="{222DDAD5-D4F5-0814-486F-EB34A0DF1204}"/>
              </a:ext>
            </a:extLst>
          </p:cNvPr>
          <p:cNvSpPr>
            <a:spLocks noGrp="1"/>
          </p:cNvSpPr>
          <p:nvPr>
            <p:ph idx="1"/>
          </p:nvPr>
        </p:nvSpPr>
        <p:spPr>
          <a:xfrm>
            <a:off x="775308" y="1690688"/>
            <a:ext cx="6382657" cy="4024743"/>
          </a:xfrm>
        </p:spPr>
        <p:txBody>
          <a:bodyPr anchor="t">
            <a:normAutofit/>
          </a:bodyPr>
          <a:lstStyle/>
          <a:p>
            <a:pPr marL="0" indent="0">
              <a:buNone/>
            </a:pPr>
            <a:r>
              <a:rPr lang="sv-SE" sz="2000" dirty="0"/>
              <a:t>Arbetsförmedlingen, yrkesbarometern</a:t>
            </a:r>
          </a:p>
          <a:p>
            <a:pPr marL="0" indent="0">
              <a:buNone/>
            </a:pPr>
            <a:endParaRPr lang="sv-SE" sz="2000" dirty="0"/>
          </a:p>
          <a:p>
            <a:pPr marL="0" indent="0">
              <a:buNone/>
            </a:pPr>
            <a:endParaRPr lang="sv-SE" sz="2000" dirty="0"/>
          </a:p>
          <a:p>
            <a:pPr marL="0" indent="0">
              <a:buNone/>
            </a:pPr>
            <a:endParaRPr lang="sv-SE" sz="2000" dirty="0"/>
          </a:p>
          <a:p>
            <a:pPr marL="0" indent="0">
              <a:buNone/>
            </a:pPr>
            <a:endParaRPr lang="sv-SE" sz="2000" dirty="0"/>
          </a:p>
        </p:txBody>
      </p:sp>
      <p:pic>
        <p:nvPicPr>
          <p:cNvPr id="16" name="Bildobjekt 15">
            <a:extLst>
              <a:ext uri="{FF2B5EF4-FFF2-40B4-BE49-F238E27FC236}">
                <a16:creationId xmlns:a16="http://schemas.microsoft.com/office/drawing/2014/main" id="{0A65E188-B670-EE9D-5482-E511D55A31D2}"/>
              </a:ext>
            </a:extLst>
          </p:cNvPr>
          <p:cNvPicPr>
            <a:picLocks noChangeAspect="1"/>
          </p:cNvPicPr>
          <p:nvPr/>
        </p:nvPicPr>
        <p:blipFill>
          <a:blip r:embed="rId5"/>
          <a:stretch>
            <a:fillRect/>
          </a:stretch>
        </p:blipFill>
        <p:spPr>
          <a:xfrm>
            <a:off x="422913" y="2542881"/>
            <a:ext cx="8487960" cy="4210638"/>
          </a:xfrm>
          <a:prstGeom prst="rect">
            <a:avLst/>
          </a:prstGeom>
        </p:spPr>
      </p:pic>
      <p:pic>
        <p:nvPicPr>
          <p:cNvPr id="18" name="Bildobjekt 17">
            <a:extLst>
              <a:ext uri="{FF2B5EF4-FFF2-40B4-BE49-F238E27FC236}">
                <a16:creationId xmlns:a16="http://schemas.microsoft.com/office/drawing/2014/main" id="{3435FE34-7E18-FF5A-62BB-7948E72A41E3}"/>
              </a:ext>
            </a:extLst>
          </p:cNvPr>
          <p:cNvPicPr>
            <a:picLocks noChangeAspect="1"/>
          </p:cNvPicPr>
          <p:nvPr/>
        </p:nvPicPr>
        <p:blipFill>
          <a:blip r:embed="rId6"/>
          <a:stretch>
            <a:fillRect/>
          </a:stretch>
        </p:blipFill>
        <p:spPr>
          <a:xfrm>
            <a:off x="422913" y="2285535"/>
            <a:ext cx="8487960" cy="209579"/>
          </a:xfrm>
          <a:prstGeom prst="rect">
            <a:avLst/>
          </a:prstGeom>
        </p:spPr>
      </p:pic>
    </p:spTree>
    <p:extLst>
      <p:ext uri="{BB962C8B-B14F-4D97-AF65-F5344CB8AC3E}">
        <p14:creationId xmlns:p14="http://schemas.microsoft.com/office/powerpoint/2010/main" val="2362425558"/>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FD53AC5F-E0D5-D9D0-D269-1CADE8CBB36B}"/>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F95FCFC0-0458-490B-1E3D-3E577DF921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6A4200D3-46A2-69CF-8334-314FFAB4F714}"/>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C8967021-7E62-F7C3-5ACA-69EE918A3F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C515F34C-5F9B-969F-FF90-0BCA0E02A149}"/>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467926F1-7217-376F-E764-F9F57C7BD086}"/>
              </a:ext>
            </a:extLst>
          </p:cNvPr>
          <p:cNvSpPr>
            <a:spLocks noGrp="1"/>
          </p:cNvSpPr>
          <p:nvPr>
            <p:ph type="title"/>
          </p:nvPr>
        </p:nvSpPr>
        <p:spPr/>
        <p:txBody>
          <a:bodyPr/>
          <a:lstStyle/>
          <a:p>
            <a:r>
              <a:rPr lang="sv-SE" dirty="0"/>
              <a:t>”Kontroll”, var ska vi leta?</a:t>
            </a:r>
          </a:p>
        </p:txBody>
      </p:sp>
      <p:sp>
        <p:nvSpPr>
          <p:cNvPr id="9" name="Platshållare för innehåll 2">
            <a:extLst>
              <a:ext uri="{FF2B5EF4-FFF2-40B4-BE49-F238E27FC236}">
                <a16:creationId xmlns:a16="http://schemas.microsoft.com/office/drawing/2014/main" id="{F85D72B8-050A-0D29-F20C-FAA81EFCDA17}"/>
              </a:ext>
            </a:extLst>
          </p:cNvPr>
          <p:cNvSpPr>
            <a:spLocks noGrp="1"/>
          </p:cNvSpPr>
          <p:nvPr>
            <p:ph idx="1"/>
          </p:nvPr>
        </p:nvSpPr>
        <p:spPr>
          <a:xfrm>
            <a:off x="838198" y="1690688"/>
            <a:ext cx="6382657" cy="4024743"/>
          </a:xfrm>
        </p:spPr>
        <p:txBody>
          <a:bodyPr anchor="t">
            <a:normAutofit/>
          </a:bodyPr>
          <a:lstStyle/>
          <a:p>
            <a:pPr marL="0" indent="0">
              <a:buNone/>
            </a:pPr>
            <a:r>
              <a:rPr lang="sv-SE" sz="2000" dirty="0"/>
              <a:t>SCB, Trender och prognoser</a:t>
            </a:r>
          </a:p>
          <a:p>
            <a:pPr marL="0" indent="0">
              <a:buNone/>
            </a:pPr>
            <a:endParaRPr lang="sv-SE" sz="2000" dirty="0"/>
          </a:p>
          <a:p>
            <a:pPr marL="0" indent="0">
              <a:buNone/>
            </a:pPr>
            <a:endParaRPr lang="sv-SE" sz="2000" dirty="0"/>
          </a:p>
        </p:txBody>
      </p:sp>
      <p:pic>
        <p:nvPicPr>
          <p:cNvPr id="8" name="Bildobjekt 7">
            <a:extLst>
              <a:ext uri="{FF2B5EF4-FFF2-40B4-BE49-F238E27FC236}">
                <a16:creationId xmlns:a16="http://schemas.microsoft.com/office/drawing/2014/main" id="{9C36E2C6-62DB-355D-496B-5D4AE89C2F1F}"/>
              </a:ext>
            </a:extLst>
          </p:cNvPr>
          <p:cNvPicPr>
            <a:picLocks noChangeAspect="1"/>
          </p:cNvPicPr>
          <p:nvPr/>
        </p:nvPicPr>
        <p:blipFill>
          <a:blip r:embed="rId5"/>
          <a:stretch>
            <a:fillRect/>
          </a:stretch>
        </p:blipFill>
        <p:spPr>
          <a:xfrm>
            <a:off x="975937" y="2055803"/>
            <a:ext cx="3508545" cy="4567233"/>
          </a:xfrm>
          <a:prstGeom prst="rect">
            <a:avLst/>
          </a:prstGeom>
          <a:solidFill>
            <a:schemeClr val="tx1"/>
          </a:solidFill>
        </p:spPr>
      </p:pic>
    </p:spTree>
    <p:extLst>
      <p:ext uri="{BB962C8B-B14F-4D97-AF65-F5344CB8AC3E}">
        <p14:creationId xmlns:p14="http://schemas.microsoft.com/office/powerpoint/2010/main" val="1765075212"/>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7D878709-C4D6-ECAD-B51D-AC95826CE6FA}"/>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4C7E149A-5260-AD32-3E56-69B9F7DDDF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7C8B1BAB-886D-9ED6-D71F-E339B5A9DF97}"/>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75D839E4-6249-F480-31AF-41CB845B7D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CAC7F589-692D-D959-71E8-3CA1A7F58CD7}"/>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10383026-E118-CBB0-4B3B-E4D661BF23B2}"/>
              </a:ext>
            </a:extLst>
          </p:cNvPr>
          <p:cNvSpPr>
            <a:spLocks noGrp="1"/>
          </p:cNvSpPr>
          <p:nvPr>
            <p:ph type="title"/>
          </p:nvPr>
        </p:nvSpPr>
        <p:spPr/>
        <p:txBody>
          <a:bodyPr/>
          <a:lstStyle/>
          <a:p>
            <a:r>
              <a:rPr lang="sv-SE" dirty="0"/>
              <a:t>”Kontroll”, var ska vi leta?</a:t>
            </a:r>
          </a:p>
        </p:txBody>
      </p:sp>
      <p:sp>
        <p:nvSpPr>
          <p:cNvPr id="9" name="Platshållare för innehåll 2">
            <a:extLst>
              <a:ext uri="{FF2B5EF4-FFF2-40B4-BE49-F238E27FC236}">
                <a16:creationId xmlns:a16="http://schemas.microsoft.com/office/drawing/2014/main" id="{6A86E3D5-3EF2-C57B-2ABC-55F64396900D}"/>
              </a:ext>
            </a:extLst>
          </p:cNvPr>
          <p:cNvSpPr>
            <a:spLocks noGrp="1"/>
          </p:cNvSpPr>
          <p:nvPr>
            <p:ph idx="1"/>
          </p:nvPr>
        </p:nvSpPr>
        <p:spPr>
          <a:xfrm>
            <a:off x="838198" y="1690688"/>
            <a:ext cx="6382657" cy="4024743"/>
          </a:xfrm>
        </p:spPr>
        <p:txBody>
          <a:bodyPr anchor="t">
            <a:normAutofit/>
          </a:bodyPr>
          <a:lstStyle/>
          <a:p>
            <a:pPr marL="0" indent="0">
              <a:buNone/>
            </a:pPr>
            <a:r>
              <a:rPr lang="sv-SE" sz="2000" dirty="0"/>
              <a:t>KI, Konjunkturinstitutet</a:t>
            </a:r>
          </a:p>
          <a:p>
            <a:pPr marL="0" indent="0">
              <a:buNone/>
            </a:pPr>
            <a:endParaRPr lang="sv-SE" sz="2000" dirty="0"/>
          </a:p>
          <a:p>
            <a:pPr marL="0" indent="0">
              <a:buNone/>
            </a:pPr>
            <a:endParaRPr lang="sv-SE" sz="2000" dirty="0"/>
          </a:p>
        </p:txBody>
      </p:sp>
      <p:pic>
        <p:nvPicPr>
          <p:cNvPr id="3" name="Bildobjekt 2">
            <a:extLst>
              <a:ext uri="{FF2B5EF4-FFF2-40B4-BE49-F238E27FC236}">
                <a16:creationId xmlns:a16="http://schemas.microsoft.com/office/drawing/2014/main" id="{2DE5D0E7-0875-B838-54DA-19F4D8AEE580}"/>
              </a:ext>
            </a:extLst>
          </p:cNvPr>
          <p:cNvPicPr>
            <a:picLocks noChangeAspect="1"/>
          </p:cNvPicPr>
          <p:nvPr/>
        </p:nvPicPr>
        <p:blipFill>
          <a:blip r:embed="rId5"/>
          <a:stretch>
            <a:fillRect/>
          </a:stretch>
        </p:blipFill>
        <p:spPr>
          <a:xfrm>
            <a:off x="630249" y="2055803"/>
            <a:ext cx="7986452" cy="4804064"/>
          </a:xfrm>
          <a:prstGeom prst="rect">
            <a:avLst/>
          </a:prstGeom>
        </p:spPr>
      </p:pic>
    </p:spTree>
    <p:extLst>
      <p:ext uri="{BB962C8B-B14F-4D97-AF65-F5344CB8AC3E}">
        <p14:creationId xmlns:p14="http://schemas.microsoft.com/office/powerpoint/2010/main" val="3898757728"/>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97A85628-3D9A-112A-636C-6EC7C66D9964}"/>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D14F540A-F7EE-B242-683C-85FDE1CE5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5E08C979-E21B-ABBF-6606-74473AE0823A}"/>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8178C24E-4F0C-3DD9-66F5-577BDDA7C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053D488F-4B0A-771D-60E5-E2F451D03829}"/>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498C34F9-66A5-F918-5496-4AF455BE2B82}"/>
              </a:ext>
            </a:extLst>
          </p:cNvPr>
          <p:cNvSpPr>
            <a:spLocks noGrp="1"/>
          </p:cNvSpPr>
          <p:nvPr>
            <p:ph type="title"/>
          </p:nvPr>
        </p:nvSpPr>
        <p:spPr/>
        <p:txBody>
          <a:bodyPr/>
          <a:lstStyle/>
          <a:p>
            <a:r>
              <a:rPr lang="sv-SE" dirty="0"/>
              <a:t>Sveriges viktigaste jobb?</a:t>
            </a:r>
          </a:p>
        </p:txBody>
      </p:sp>
      <p:sp>
        <p:nvSpPr>
          <p:cNvPr id="6" name="Platshållare för innehåll 5">
            <a:extLst>
              <a:ext uri="{FF2B5EF4-FFF2-40B4-BE49-F238E27FC236}">
                <a16:creationId xmlns:a16="http://schemas.microsoft.com/office/drawing/2014/main" id="{E1D3A962-8AEF-C438-5366-A5BE30D2F7BF}"/>
              </a:ext>
            </a:extLst>
          </p:cNvPr>
          <p:cNvSpPr>
            <a:spLocks noGrp="1"/>
          </p:cNvSpPr>
          <p:nvPr>
            <p:ph idx="1"/>
          </p:nvPr>
        </p:nvSpPr>
        <p:spPr/>
        <p:txBody>
          <a:bodyPr/>
          <a:lstStyle/>
          <a:p>
            <a:r>
              <a:rPr lang="sv-SE" dirty="0"/>
              <a:t>Studie- och yrkesvägledare</a:t>
            </a:r>
          </a:p>
          <a:p>
            <a:r>
              <a:rPr lang="sv-SE" dirty="0"/>
              <a:t>Utbildare, framför allt inom vuxenutbildningen</a:t>
            </a:r>
          </a:p>
        </p:txBody>
      </p:sp>
    </p:spTree>
    <p:extLst>
      <p:ext uri="{BB962C8B-B14F-4D97-AF65-F5344CB8AC3E}">
        <p14:creationId xmlns:p14="http://schemas.microsoft.com/office/powerpoint/2010/main" val="136325674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pic>
        <p:nvPicPr>
          <p:cNvPr id="10" name="Bildobjekt 9">
            <a:extLst>
              <a:ext uri="{FF2B5EF4-FFF2-40B4-BE49-F238E27FC236}">
                <a16:creationId xmlns:a16="http://schemas.microsoft.com/office/drawing/2014/main" id="{3BC97C1B-666F-1BD0-AECA-832E5C743F91}"/>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7" y="-73538"/>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 name="Rubrik 3">
            <a:extLst>
              <a:ext uri="{FF2B5EF4-FFF2-40B4-BE49-F238E27FC236}">
                <a16:creationId xmlns:a16="http://schemas.microsoft.com/office/drawing/2014/main" id="{A019D021-3DAD-23D7-63A1-02798DE40C53}"/>
              </a:ext>
            </a:extLst>
          </p:cNvPr>
          <p:cNvSpPr>
            <a:spLocks noGrp="1"/>
          </p:cNvSpPr>
          <p:nvPr>
            <p:ph type="title"/>
          </p:nvPr>
        </p:nvSpPr>
        <p:spPr/>
        <p:txBody>
          <a:bodyPr/>
          <a:lstStyle/>
          <a:p>
            <a:r>
              <a:rPr lang="sv-SE" dirty="0"/>
              <a:t>Vem är Svamac AB?</a:t>
            </a:r>
            <a:br>
              <a:rPr lang="sv-SE" dirty="0"/>
            </a:br>
            <a:r>
              <a:rPr lang="sv-SE" sz="1800" dirty="0"/>
              <a:t>Svenskt Arbetsmarknadsanalytiskt Centrum</a:t>
            </a:r>
            <a:endParaRPr lang="sv-SE" dirty="0"/>
          </a:p>
        </p:txBody>
      </p:sp>
      <p:sp>
        <p:nvSpPr>
          <p:cNvPr id="6" name="textruta 5">
            <a:extLst>
              <a:ext uri="{FF2B5EF4-FFF2-40B4-BE49-F238E27FC236}">
                <a16:creationId xmlns:a16="http://schemas.microsoft.com/office/drawing/2014/main" id="{06891193-3C5A-5D22-E97B-7555D5AE57D7}"/>
              </a:ext>
            </a:extLst>
          </p:cNvPr>
          <p:cNvSpPr txBox="1"/>
          <p:nvPr/>
        </p:nvSpPr>
        <p:spPr>
          <a:xfrm>
            <a:off x="1068309" y="1978681"/>
            <a:ext cx="4562947"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Jan Sundqvist, Gagnef</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 Analytiker vid Arbetsförmedlingen (AMS) 1994 – 2019</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Tord Strannefors, Uppsala: </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Tidigare mångårig prognoschef vid Arbetsförmedlingen (AMS</a:t>
            </a: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Torbjörn Israelsson, Umeå: Statistikexpert, </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Tidigare analytiker vid Arbetsförmedlingen (AMS)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1" u="none" strike="noStrike" kern="1200" cap="none" spc="0" normalizeH="0" baseline="0" noProof="0" dirty="0">
                <a:ln>
                  <a:noFill/>
                </a:ln>
                <a:solidFill>
                  <a:prstClr val="white"/>
                </a:solidFill>
                <a:effectLst/>
                <a:uLnTx/>
                <a:uFillTx/>
                <a:latin typeface="Calibri" panose="020F0502020204030204"/>
                <a:ea typeface="+mn-ea"/>
                <a:cs typeface="+mn-cs"/>
              </a:rPr>
              <a:t>Elin Sundqvist, Stockholm</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 FK. Initiativtagare till och grundare av Svamac AB</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www.svamac.com</a:t>
            </a:r>
          </a:p>
        </p:txBody>
      </p:sp>
    </p:spTree>
    <p:extLst>
      <p:ext uri="{BB962C8B-B14F-4D97-AF65-F5344CB8AC3E}">
        <p14:creationId xmlns:p14="http://schemas.microsoft.com/office/powerpoint/2010/main" val="182840209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A7794B9B-CFA0-842B-5A7E-AB6E20DCB70C}"/>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08B97608-F31B-1E93-E32A-94094A7453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47BE0333-88FC-6619-FA4F-01C272D8CAA2}"/>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498ABBF9-BB14-512E-D3AC-53A0507A82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B71D5379-750E-E68B-AFF2-2E3BEB46843A}"/>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pic>
        <p:nvPicPr>
          <p:cNvPr id="10" name="Bildobjekt 9">
            <a:extLst>
              <a:ext uri="{FF2B5EF4-FFF2-40B4-BE49-F238E27FC236}">
                <a16:creationId xmlns:a16="http://schemas.microsoft.com/office/drawing/2014/main" id="{C85ABBCE-D577-398C-F606-4554B2B274BA}"/>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7" y="-73538"/>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3" name="Rubrik 2">
            <a:extLst>
              <a:ext uri="{FF2B5EF4-FFF2-40B4-BE49-F238E27FC236}">
                <a16:creationId xmlns:a16="http://schemas.microsoft.com/office/drawing/2014/main" id="{F786AD23-8AB1-EE39-902A-A11623EAF6F4}"/>
              </a:ext>
            </a:extLst>
          </p:cNvPr>
          <p:cNvSpPr>
            <a:spLocks noGrp="1"/>
          </p:cNvSpPr>
          <p:nvPr>
            <p:ph type="title"/>
          </p:nvPr>
        </p:nvSpPr>
        <p:spPr/>
        <p:txBody>
          <a:bodyPr>
            <a:normAutofit/>
          </a:bodyPr>
          <a:lstStyle/>
          <a:p>
            <a:r>
              <a:rPr lang="sv-SE" sz="3600" dirty="0"/>
              <a:t>Sysselsatta och befolkning i riket</a:t>
            </a:r>
          </a:p>
        </p:txBody>
      </p:sp>
      <p:sp>
        <p:nvSpPr>
          <p:cNvPr id="7" name="textruta 6">
            <a:extLst>
              <a:ext uri="{FF2B5EF4-FFF2-40B4-BE49-F238E27FC236}">
                <a16:creationId xmlns:a16="http://schemas.microsoft.com/office/drawing/2014/main" id="{FDBBCD0A-1407-3692-B5A0-15FCA1E1C61D}"/>
              </a:ext>
            </a:extLst>
          </p:cNvPr>
          <p:cNvSpPr txBox="1"/>
          <p:nvPr/>
        </p:nvSpPr>
        <p:spPr>
          <a:xfrm>
            <a:off x="973393" y="1690688"/>
            <a:ext cx="7364361" cy="31393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Åren 2010 – 2024 ökade antalet sysselsatta i riket med omkring </a:t>
            </a:r>
            <a:r>
              <a:rPr lang="sv-SE" dirty="0">
                <a:solidFill>
                  <a:prstClr val="white"/>
                </a:solidFill>
                <a:latin typeface="Calibri" panose="020F0502020204030204"/>
              </a:rPr>
              <a:t>62</a:t>
            </a: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 000 personer per år.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Åren 2026 – 2040 kommer antalet personer i arbetsför ålder i riket att öka med omkring 12 000 personer per år.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rPr>
              <a:t>Inräknat åldersgruppen 65 – 69 år blir ökningen 17 400 personer per år.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a:ln>
                  <a:noFill/>
                </a:ln>
                <a:solidFill>
                  <a:prstClr val="white"/>
                </a:solidFill>
                <a:effectLst/>
                <a:uLnTx/>
                <a:uFillTx/>
                <a:latin typeface="Calibri" panose="020F0502020204030204"/>
                <a:ea typeface="+mn-ea"/>
                <a:cs typeface="+mn-cs"/>
              </a:rPr>
              <a:t>Slutsats: Det är teoretiskt omöjligt att nå samma tillväxt i sysselsättningen i Sverige i framtiden. Utmaningen är att behålla nuvarande nivå.</a:t>
            </a:r>
          </a:p>
        </p:txBody>
      </p:sp>
      <p:sp>
        <p:nvSpPr>
          <p:cNvPr id="8" name="textruta 7">
            <a:extLst>
              <a:ext uri="{FF2B5EF4-FFF2-40B4-BE49-F238E27FC236}">
                <a16:creationId xmlns:a16="http://schemas.microsoft.com/office/drawing/2014/main" id="{B7AE9B06-1F0B-8FAE-CD0A-F12D3D1A6655}"/>
              </a:ext>
            </a:extLst>
          </p:cNvPr>
          <p:cNvSpPr txBox="1"/>
          <p:nvPr/>
        </p:nvSpPr>
        <p:spPr>
          <a:xfrm>
            <a:off x="1130710" y="5604387"/>
            <a:ext cx="5781367"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white"/>
                </a:solidFill>
                <a:effectLst/>
                <a:uLnTx/>
                <a:uFillTx/>
                <a:latin typeface="Calibri" panose="020F0502020204030204"/>
                <a:ea typeface="+mn-ea"/>
                <a:cs typeface="+mn-cs"/>
              </a:rPr>
              <a:t>Datakälla: SCB Statistikdatabasen</a:t>
            </a:r>
          </a:p>
        </p:txBody>
      </p:sp>
    </p:spTree>
    <p:extLst>
      <p:ext uri="{BB962C8B-B14F-4D97-AF65-F5344CB8AC3E}">
        <p14:creationId xmlns:p14="http://schemas.microsoft.com/office/powerpoint/2010/main" val="521915802"/>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pic>
        <p:nvPicPr>
          <p:cNvPr id="4" name="Bildobjekt 3">
            <a:extLst>
              <a:ext uri="{FF2B5EF4-FFF2-40B4-BE49-F238E27FC236}">
                <a16:creationId xmlns:a16="http://schemas.microsoft.com/office/drawing/2014/main" id="{951DE281-CD0A-4BC3-AFCF-7E00D498B984}"/>
              </a:ext>
            </a:extLst>
          </p:cNvPr>
          <p:cNvPicPr>
            <a:picLocks noChangeAspect="1"/>
          </p:cNvPicPr>
          <p:nvPr/>
        </p:nvPicPr>
        <p:blipFill>
          <a:blip r:embed="rId4"/>
          <a:stretch>
            <a:fillRect/>
          </a:stretch>
        </p:blipFill>
        <p:spPr>
          <a:xfrm>
            <a:off x="146483" y="1806469"/>
            <a:ext cx="10144125" cy="4886325"/>
          </a:xfrm>
          <a:prstGeom prst="rect">
            <a:avLst/>
          </a:prstGeom>
        </p:spPr>
      </p:pic>
      <p:sp>
        <p:nvSpPr>
          <p:cNvPr id="8" name="textruta 7">
            <a:extLst>
              <a:ext uri="{FF2B5EF4-FFF2-40B4-BE49-F238E27FC236}">
                <a16:creationId xmlns:a16="http://schemas.microsoft.com/office/drawing/2014/main" id="{2D4317FA-5F48-4369-9E6A-925D39773AA0}"/>
              </a:ext>
            </a:extLst>
          </p:cNvPr>
          <p:cNvSpPr txBox="1"/>
          <p:nvPr/>
        </p:nvSpPr>
        <p:spPr>
          <a:xfrm>
            <a:off x="434109" y="441570"/>
            <a:ext cx="5569527"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white"/>
                </a:solidFill>
                <a:effectLst/>
                <a:uLnTx/>
                <a:uFillTx/>
                <a:latin typeface="Calibri" panose="020F0502020204030204"/>
                <a:ea typeface="+mn-ea"/>
                <a:cs typeface="+mn-cs"/>
              </a:rPr>
              <a:t>Antalet 80-åringar och äldre i befolkningen i Sverige 1970 - 2050</a:t>
            </a:r>
          </a:p>
        </p:txBody>
      </p:sp>
      <p:sp>
        <p:nvSpPr>
          <p:cNvPr id="9" name="Rektangel 8">
            <a:extLst>
              <a:ext uri="{FF2B5EF4-FFF2-40B4-BE49-F238E27FC236}">
                <a16:creationId xmlns:a16="http://schemas.microsoft.com/office/drawing/2014/main" id="{D9643ECA-4879-42B3-81D9-83AEC8FCA3FF}"/>
              </a:ext>
            </a:extLst>
          </p:cNvPr>
          <p:cNvSpPr/>
          <p:nvPr/>
        </p:nvSpPr>
        <p:spPr>
          <a:xfrm>
            <a:off x="6511636" y="3278909"/>
            <a:ext cx="1013470" cy="12930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203578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4" name="Rubrik 3">
            <a:extLst>
              <a:ext uri="{FF2B5EF4-FFF2-40B4-BE49-F238E27FC236}">
                <a16:creationId xmlns:a16="http://schemas.microsoft.com/office/drawing/2014/main" id="{9EF9DE9B-A1C6-DC59-CAC6-1043E671E7AB}"/>
              </a:ext>
            </a:extLst>
          </p:cNvPr>
          <p:cNvSpPr>
            <a:spLocks noGrp="1"/>
          </p:cNvSpPr>
          <p:nvPr>
            <p:ph type="title"/>
          </p:nvPr>
        </p:nvSpPr>
        <p:spPr>
          <a:xfrm>
            <a:off x="838200" y="365125"/>
            <a:ext cx="6089073" cy="1325563"/>
          </a:xfrm>
        </p:spPr>
        <p:txBody>
          <a:bodyPr>
            <a:noAutofit/>
          </a:bodyPr>
          <a:lstStyle/>
          <a:p>
            <a:pPr algn="ctr"/>
            <a:r>
              <a:rPr lang="sv-SE" sz="2400" dirty="0"/>
              <a:t>Trendframskrivning av nytillträdande och åldersavgångar i yrken och näringsgrenar</a:t>
            </a:r>
          </a:p>
        </p:txBody>
      </p:sp>
      <p:sp>
        <p:nvSpPr>
          <p:cNvPr id="7" name="textruta 6">
            <a:extLst>
              <a:ext uri="{FF2B5EF4-FFF2-40B4-BE49-F238E27FC236}">
                <a16:creationId xmlns:a16="http://schemas.microsoft.com/office/drawing/2014/main" id="{9A8F57C3-2FD2-74DF-908C-83F946B25459}"/>
              </a:ext>
            </a:extLst>
          </p:cNvPr>
          <p:cNvSpPr txBox="1"/>
          <p:nvPr/>
        </p:nvSpPr>
        <p:spPr>
          <a:xfrm>
            <a:off x="554763" y="2098086"/>
            <a:ext cx="7206769" cy="3477875"/>
          </a:xfrm>
          <a:prstGeom prst="rect">
            <a:avLst/>
          </a:prstGeom>
          <a:noFill/>
        </p:spPr>
        <p:txBody>
          <a:bodyPr wrap="square">
            <a:spAutoFit/>
          </a:bodyPr>
          <a:lstStyle/>
          <a:p>
            <a:pPr marL="285750" indent="-285750">
              <a:buFont typeface="Arial" panose="020B0604020202020204" pitchFamily="34" charset="0"/>
              <a:buChar char="•"/>
            </a:pPr>
            <a:r>
              <a:rPr lang="sv-SE" sz="2000" dirty="0"/>
              <a:t>En trendframskrivning är som det låter. En framskrivning av de senaste årens trender i riket bland ungdomars studie- och yrkesval och vid vilken ålder de äldre lämnar arbetsmarknaden för gott.</a:t>
            </a:r>
          </a:p>
          <a:p>
            <a:pPr marL="285750" indent="-285750">
              <a:buFont typeface="Arial" panose="020B0604020202020204" pitchFamily="34" charset="0"/>
              <a:buChar char="•"/>
            </a:pPr>
            <a:r>
              <a:rPr lang="sv-SE" sz="2000" dirty="0"/>
              <a:t>Framskrivningen blir verklighet om inga förändringar sker. Nya utbildningar, anställningsstöd, företagsetableringar eller –nedläggningar, ändrade mönster i in- och utvandring kommer att påverka utfallet.</a:t>
            </a:r>
          </a:p>
          <a:p>
            <a:pPr marL="285750" indent="-285750">
              <a:buFont typeface="Arial" panose="020B0604020202020204" pitchFamily="34" charset="0"/>
              <a:buChar char="•"/>
            </a:pPr>
            <a:r>
              <a:rPr lang="sv-SE" sz="2000" dirty="0"/>
              <a:t>Framskrivningen bygger på de senaste årens trender i Sverige och på lokala och regionala arbetsmarknader och appliceras på befolkningsprognosen från SCB.</a:t>
            </a:r>
          </a:p>
        </p:txBody>
      </p:sp>
    </p:spTree>
    <p:extLst>
      <p:ext uri="{BB962C8B-B14F-4D97-AF65-F5344CB8AC3E}">
        <p14:creationId xmlns:p14="http://schemas.microsoft.com/office/powerpoint/2010/main" val="321631296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5F008F3D-8E96-CE3F-FD30-0477AF27DE29}"/>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44427714-FB79-FECF-DDB1-C245F9E8B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9E8642CB-16EC-F2A7-48EC-2DD2B55DBF23}"/>
              </a:ext>
            </a:extLst>
          </p:cNvPr>
          <p:cNvPicPr>
            <a:picLocks noChangeAspect="1"/>
          </p:cNvPicPr>
          <p:nvPr/>
        </p:nvPicPr>
        <p:blipFill rotWithShape="1">
          <a:blip r:embed="rId3">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A1AC95FE-76E3-BB65-1BEB-44819D6FE8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C62F0D38-85EB-DA58-50C5-02C9EAD791D7}"/>
              </a:ext>
            </a:extLst>
          </p:cNvPr>
          <p:cNvPicPr>
            <a:picLocks noChangeAspect="1"/>
          </p:cNvPicPr>
          <p:nvPr/>
        </p:nvPicPr>
        <p:blipFill rotWithShape="1">
          <a:blip r:embed="rId4">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
        <p:nvSpPr>
          <p:cNvPr id="3" name="textruta 2">
            <a:extLst>
              <a:ext uri="{FF2B5EF4-FFF2-40B4-BE49-F238E27FC236}">
                <a16:creationId xmlns:a16="http://schemas.microsoft.com/office/drawing/2014/main" id="{142F381E-EE2C-2DE2-6381-940BE47F82DB}"/>
              </a:ext>
            </a:extLst>
          </p:cNvPr>
          <p:cNvSpPr txBox="1"/>
          <p:nvPr/>
        </p:nvSpPr>
        <p:spPr>
          <a:xfrm>
            <a:off x="1290918" y="376518"/>
            <a:ext cx="5468470" cy="830997"/>
          </a:xfrm>
          <a:prstGeom prst="rect">
            <a:avLst/>
          </a:prstGeom>
          <a:noFill/>
        </p:spPr>
        <p:txBody>
          <a:bodyPr wrap="square" rtlCol="0">
            <a:spAutoFit/>
          </a:bodyPr>
          <a:lstStyle/>
          <a:p>
            <a:pPr algn="ctr"/>
            <a:r>
              <a:rPr lang="sv-SE" sz="2400" dirty="0"/>
              <a:t>Trendframskrivning – tillträdande och avgångar i riket</a:t>
            </a:r>
          </a:p>
        </p:txBody>
      </p:sp>
      <p:pic>
        <p:nvPicPr>
          <p:cNvPr id="2" name="Bildobjekt 1">
            <a:extLst>
              <a:ext uri="{FF2B5EF4-FFF2-40B4-BE49-F238E27FC236}">
                <a16:creationId xmlns:a16="http://schemas.microsoft.com/office/drawing/2014/main" id="{0B41879F-504C-C820-03B7-938E0A272B28}"/>
              </a:ext>
            </a:extLst>
          </p:cNvPr>
          <p:cNvPicPr>
            <a:picLocks noChangeAspect="1"/>
          </p:cNvPicPr>
          <p:nvPr/>
        </p:nvPicPr>
        <p:blipFill>
          <a:blip r:embed="rId5"/>
          <a:stretch>
            <a:fillRect/>
          </a:stretch>
        </p:blipFill>
        <p:spPr>
          <a:xfrm>
            <a:off x="470500" y="1519912"/>
            <a:ext cx="5373832" cy="3372097"/>
          </a:xfrm>
          <a:prstGeom prst="rect">
            <a:avLst/>
          </a:prstGeom>
        </p:spPr>
      </p:pic>
      <p:pic>
        <p:nvPicPr>
          <p:cNvPr id="7" name="Bildobjekt 6">
            <a:extLst>
              <a:ext uri="{FF2B5EF4-FFF2-40B4-BE49-F238E27FC236}">
                <a16:creationId xmlns:a16="http://schemas.microsoft.com/office/drawing/2014/main" id="{F44FEDAC-F5CB-E9B1-503D-5959F222808C}"/>
              </a:ext>
            </a:extLst>
          </p:cNvPr>
          <p:cNvPicPr>
            <a:picLocks noChangeAspect="1"/>
          </p:cNvPicPr>
          <p:nvPr/>
        </p:nvPicPr>
        <p:blipFill>
          <a:blip r:embed="rId6"/>
          <a:stretch>
            <a:fillRect/>
          </a:stretch>
        </p:blipFill>
        <p:spPr>
          <a:xfrm>
            <a:off x="6249057" y="2939949"/>
            <a:ext cx="5736841" cy="3448208"/>
          </a:xfrm>
          <a:prstGeom prst="rect">
            <a:avLst/>
          </a:prstGeom>
        </p:spPr>
      </p:pic>
    </p:spTree>
    <p:extLst>
      <p:ext uri="{BB962C8B-B14F-4D97-AF65-F5344CB8AC3E}">
        <p14:creationId xmlns:p14="http://schemas.microsoft.com/office/powerpoint/2010/main" val="18878106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CEB1CB06-C679-4CD3-B729-F189E5D6F43E}"/>
              </a:ext>
            </a:extLst>
          </p:cNvPr>
          <p:cNvSpPr>
            <a:spLocks noGrp="1"/>
          </p:cNvSpPr>
          <p:nvPr>
            <p:ph idx="1"/>
          </p:nvPr>
        </p:nvSpPr>
        <p:spPr>
          <a:xfrm>
            <a:off x="634584" y="581987"/>
            <a:ext cx="6382657" cy="1238267"/>
          </a:xfrm>
        </p:spPr>
        <p:txBody>
          <a:bodyPr anchor="t">
            <a:normAutofit fontScale="92500" lnSpcReduction="20000"/>
          </a:bodyPr>
          <a:lstStyle/>
          <a:p>
            <a:r>
              <a:rPr lang="sv-SE" sz="1800" dirty="0"/>
              <a:t>Åldersavgångar till år 2035 i procent av alla sysselsatta i yrket år 2021.</a:t>
            </a:r>
          </a:p>
          <a:p>
            <a:r>
              <a:rPr lang="sv-SE" sz="1800" dirty="0"/>
              <a:t>Bland hantverksyrken är åldersavgångarna i genomsnitt 31 procent jämfört med alla yrken i riket där åldersavgångarna är 26 procent åren 2024 - 2035.</a:t>
            </a:r>
          </a:p>
        </p:txBody>
      </p:sp>
      <p:sp>
        <p:nvSpPr>
          <p:cNvPr id="38" name="Freeform: Shape 37">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08F8FA31-FD55-4741-97D9-82D59A427368}"/>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F3B3C499-3C06-4879-9D73-C5FC7DDBB35A}"/>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pic>
        <p:nvPicPr>
          <p:cNvPr id="2" name="Bildobjekt 1">
            <a:extLst>
              <a:ext uri="{FF2B5EF4-FFF2-40B4-BE49-F238E27FC236}">
                <a16:creationId xmlns:a16="http://schemas.microsoft.com/office/drawing/2014/main" id="{10F8A7AF-E24A-3249-9E66-5FC68079A417}"/>
              </a:ext>
            </a:extLst>
          </p:cNvPr>
          <p:cNvPicPr>
            <a:picLocks noChangeAspect="1"/>
          </p:cNvPicPr>
          <p:nvPr/>
        </p:nvPicPr>
        <p:blipFill>
          <a:blip r:embed="rId4"/>
          <a:stretch>
            <a:fillRect/>
          </a:stretch>
        </p:blipFill>
        <p:spPr>
          <a:xfrm>
            <a:off x="752800" y="1941646"/>
            <a:ext cx="6264441" cy="4750990"/>
          </a:xfrm>
          <a:prstGeom prst="rect">
            <a:avLst/>
          </a:prstGeom>
          <a:solidFill>
            <a:schemeClr val="tx1"/>
          </a:solidFill>
        </p:spPr>
      </p:pic>
      <p:cxnSp>
        <p:nvCxnSpPr>
          <p:cNvPr id="8" name="Rak pilkoppling 7">
            <a:extLst>
              <a:ext uri="{FF2B5EF4-FFF2-40B4-BE49-F238E27FC236}">
                <a16:creationId xmlns:a16="http://schemas.microsoft.com/office/drawing/2014/main" id="{60B9B509-A240-0991-7C0F-9304E39C6CEE}"/>
              </a:ext>
            </a:extLst>
          </p:cNvPr>
          <p:cNvCxnSpPr/>
          <p:nvPr/>
        </p:nvCxnSpPr>
        <p:spPr>
          <a:xfrm flipH="1">
            <a:off x="4525347" y="5047861"/>
            <a:ext cx="821094" cy="2612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Rak pilkoppling 5">
            <a:extLst>
              <a:ext uri="{FF2B5EF4-FFF2-40B4-BE49-F238E27FC236}">
                <a16:creationId xmlns:a16="http://schemas.microsoft.com/office/drawing/2014/main" id="{D79088E0-C280-8896-2A8F-BF84FB037719}"/>
              </a:ext>
            </a:extLst>
          </p:cNvPr>
          <p:cNvCxnSpPr/>
          <p:nvPr/>
        </p:nvCxnSpPr>
        <p:spPr>
          <a:xfrm flipH="1" flipV="1">
            <a:off x="4152122" y="5486400"/>
            <a:ext cx="167951" cy="83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0312139"/>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4E79C259-B056-EDDD-9A87-1BF8F374C2A2}"/>
            </a:ext>
          </a:extLst>
        </p:cNvPr>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93EA89F-A8A9-4798-0285-C36C04EAD5A6}"/>
              </a:ext>
            </a:extLst>
          </p:cNvPr>
          <p:cNvSpPr>
            <a:spLocks noGrp="1"/>
          </p:cNvSpPr>
          <p:nvPr>
            <p:ph idx="1"/>
          </p:nvPr>
        </p:nvSpPr>
        <p:spPr>
          <a:xfrm>
            <a:off x="634584" y="581987"/>
            <a:ext cx="6382657" cy="1238267"/>
          </a:xfrm>
        </p:spPr>
        <p:txBody>
          <a:bodyPr anchor="t">
            <a:normAutofit/>
          </a:bodyPr>
          <a:lstStyle/>
          <a:p>
            <a:r>
              <a:rPr lang="sv-SE" sz="1800" dirty="0"/>
              <a:t>Nytillträdande till år 2035 i procent av alla sysselsatta i yrket år 2021.</a:t>
            </a:r>
          </a:p>
          <a:p>
            <a:r>
              <a:rPr lang="sv-SE" sz="1800" dirty="0"/>
              <a:t>Bland hantverksyrken är nytillträdande upp till 30 år i genomsnitt 28 procent.</a:t>
            </a:r>
          </a:p>
        </p:txBody>
      </p:sp>
      <p:sp>
        <p:nvSpPr>
          <p:cNvPr id="38" name="Freeform: Shape 37">
            <a:extLst>
              <a:ext uri="{FF2B5EF4-FFF2-40B4-BE49-F238E27FC236}">
                <a16:creationId xmlns:a16="http://schemas.microsoft.com/office/drawing/2014/main" id="{5D3EED13-FA1D-9CFD-A495-E99C87581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BF38E5D3-FD41-A8DB-C490-B9A0D63EC37A}"/>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4E0EA916-925E-D4A4-7BDB-35857444D0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C373565B-D16C-216E-1E39-E1181802BAFB}"/>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pic>
        <p:nvPicPr>
          <p:cNvPr id="7" name="Bildobjekt 6">
            <a:extLst>
              <a:ext uri="{FF2B5EF4-FFF2-40B4-BE49-F238E27FC236}">
                <a16:creationId xmlns:a16="http://schemas.microsoft.com/office/drawing/2014/main" id="{87519DE6-3610-E393-8A13-05A314D0093E}"/>
              </a:ext>
            </a:extLst>
          </p:cNvPr>
          <p:cNvPicPr>
            <a:picLocks noChangeAspect="1"/>
          </p:cNvPicPr>
          <p:nvPr/>
        </p:nvPicPr>
        <p:blipFill>
          <a:blip r:embed="rId4"/>
          <a:stretch>
            <a:fillRect/>
          </a:stretch>
        </p:blipFill>
        <p:spPr>
          <a:xfrm>
            <a:off x="1103243" y="1825632"/>
            <a:ext cx="5913998" cy="4945580"/>
          </a:xfrm>
          <a:prstGeom prst="rect">
            <a:avLst/>
          </a:prstGeom>
          <a:solidFill>
            <a:schemeClr val="tx1"/>
          </a:solidFill>
        </p:spPr>
      </p:pic>
    </p:spTree>
    <p:extLst>
      <p:ext uri="{BB962C8B-B14F-4D97-AF65-F5344CB8AC3E}">
        <p14:creationId xmlns:p14="http://schemas.microsoft.com/office/powerpoint/2010/main" val="212406413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a:extLst>
            <a:ext uri="{FF2B5EF4-FFF2-40B4-BE49-F238E27FC236}">
              <a16:creationId xmlns:a16="http://schemas.microsoft.com/office/drawing/2014/main" id="{E55496FB-CB61-BBCE-8C7E-D8FF34B6AD42}"/>
            </a:ext>
          </a:extLst>
        </p:cNvPr>
        <p:cNvGrpSpPr/>
        <p:nvPr/>
      </p:nvGrpSpPr>
      <p:grpSpPr>
        <a:xfrm>
          <a:off x="0" y="0"/>
          <a:ext cx="0" cy="0"/>
          <a:chOff x="0" y="0"/>
          <a:chExt cx="0" cy="0"/>
        </a:xfrm>
      </p:grpSpPr>
      <p:sp>
        <p:nvSpPr>
          <p:cNvPr id="38" name="Freeform: Shape 37">
            <a:extLst>
              <a:ext uri="{FF2B5EF4-FFF2-40B4-BE49-F238E27FC236}">
                <a16:creationId xmlns:a16="http://schemas.microsoft.com/office/drawing/2014/main" id="{A36F9A9D-56DE-83E4-1A56-B8A3F56921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Bildobjekt 11">
            <a:extLst>
              <a:ext uri="{FF2B5EF4-FFF2-40B4-BE49-F238E27FC236}">
                <a16:creationId xmlns:a16="http://schemas.microsoft.com/office/drawing/2014/main" id="{C603BC8E-F689-C231-DA00-E7173F09931D}"/>
              </a:ext>
            </a:extLst>
          </p:cNvPr>
          <p:cNvPicPr>
            <a:picLocks noChangeAspect="1"/>
          </p:cNvPicPr>
          <p:nvPr/>
        </p:nvPicPr>
        <p:blipFill rotWithShape="1">
          <a:blip r:embed="rId2">
            <a:extLst>
              <a:ext uri="{28A0092B-C50C-407E-A947-70E740481C1C}">
                <a14:useLocalDpi xmlns:a14="http://schemas.microsoft.com/office/drawing/2010/main" val="0"/>
              </a:ext>
            </a:extLst>
          </a:blip>
          <a:srcRect l="10337" r="10672" b="1"/>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40" name="Freeform: Shape 39">
            <a:extLst>
              <a:ext uri="{FF2B5EF4-FFF2-40B4-BE49-F238E27FC236}">
                <a16:creationId xmlns:a16="http://schemas.microsoft.com/office/drawing/2014/main" id="{89DDACC9-0F77-3331-4FCF-F485D5554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a:extLst>
              <a:ext uri="{FF2B5EF4-FFF2-40B4-BE49-F238E27FC236}">
                <a16:creationId xmlns:a16="http://schemas.microsoft.com/office/drawing/2014/main" id="{CE2FEEDF-0029-9EEE-D320-DDA538AC1E50}"/>
              </a:ext>
            </a:extLst>
          </p:cNvPr>
          <p:cNvPicPr>
            <a:picLocks noChangeAspect="1"/>
          </p:cNvPicPr>
          <p:nvPr/>
        </p:nvPicPr>
        <p:blipFill rotWithShape="1">
          <a:blip r:embed="rId3">
            <a:extLst>
              <a:ext uri="{28A0092B-C50C-407E-A947-70E740481C1C}">
                <a14:useLocalDpi xmlns:a14="http://schemas.microsoft.com/office/drawing/2010/main" val="0"/>
              </a:ext>
            </a:extLst>
          </a:blip>
          <a:srcRect t="10838" r="1" b="8072"/>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pic>
        <p:nvPicPr>
          <p:cNvPr id="4" name="Bildobjekt 3">
            <a:extLst>
              <a:ext uri="{FF2B5EF4-FFF2-40B4-BE49-F238E27FC236}">
                <a16:creationId xmlns:a16="http://schemas.microsoft.com/office/drawing/2014/main" id="{6BE7FF8F-430E-50B5-2F8B-478F580E2538}"/>
              </a:ext>
            </a:extLst>
          </p:cNvPr>
          <p:cNvPicPr>
            <a:picLocks noChangeAspect="1"/>
          </p:cNvPicPr>
          <p:nvPr/>
        </p:nvPicPr>
        <p:blipFill>
          <a:blip r:embed="rId4"/>
          <a:stretch>
            <a:fillRect/>
          </a:stretch>
        </p:blipFill>
        <p:spPr>
          <a:xfrm>
            <a:off x="768898" y="2103005"/>
            <a:ext cx="7567576" cy="4478770"/>
          </a:xfrm>
          <a:prstGeom prst="rect">
            <a:avLst/>
          </a:prstGeom>
        </p:spPr>
      </p:pic>
      <p:sp>
        <p:nvSpPr>
          <p:cNvPr id="7" name="textruta 6">
            <a:extLst>
              <a:ext uri="{FF2B5EF4-FFF2-40B4-BE49-F238E27FC236}">
                <a16:creationId xmlns:a16="http://schemas.microsoft.com/office/drawing/2014/main" id="{48DB417B-17AA-0F68-EC06-5D74F77C911C}"/>
              </a:ext>
            </a:extLst>
          </p:cNvPr>
          <p:cNvSpPr txBox="1"/>
          <p:nvPr/>
        </p:nvSpPr>
        <p:spPr>
          <a:xfrm>
            <a:off x="768898" y="333375"/>
            <a:ext cx="6593927" cy="1200329"/>
          </a:xfrm>
          <a:prstGeom prst="rect">
            <a:avLst/>
          </a:prstGeom>
          <a:noFill/>
        </p:spPr>
        <p:txBody>
          <a:bodyPr wrap="square" rtlCol="0">
            <a:spAutoFit/>
          </a:bodyPr>
          <a:lstStyle/>
          <a:p>
            <a:r>
              <a:rPr lang="sv-SE" sz="2400" dirty="0"/>
              <a:t>Inskrivna arbetslösa med utbildning i yrket har en lägre arbetslöshetsgrad än arbetssökande inom hantverksyrken utan utbildning. </a:t>
            </a:r>
            <a:r>
              <a:rPr lang="sv-SE" sz="1400" dirty="0"/>
              <a:t>Källa: Arbetsförmedlingen</a:t>
            </a:r>
          </a:p>
        </p:txBody>
      </p:sp>
    </p:spTree>
    <p:extLst>
      <p:ext uri="{BB962C8B-B14F-4D97-AF65-F5344CB8AC3E}">
        <p14:creationId xmlns:p14="http://schemas.microsoft.com/office/powerpoint/2010/main" val="83722393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4624</TotalTime>
  <Words>759</Words>
  <Application>Microsoft Office PowerPoint</Application>
  <PresentationFormat>Bredbild</PresentationFormat>
  <Paragraphs>77</Paragraphs>
  <Slides>18</Slides>
  <Notes>11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18</vt:i4>
      </vt:variant>
    </vt:vector>
  </HeadingPairs>
  <TitlesOfParts>
    <vt:vector size="22" baseType="lpstr">
      <vt:lpstr>Arial</vt:lpstr>
      <vt:lpstr>Calibri</vt:lpstr>
      <vt:lpstr>Calibri Light</vt:lpstr>
      <vt:lpstr>Office-tema</vt:lpstr>
      <vt:lpstr>Arbetsmarknad och befolkning med fokus på 2040</vt:lpstr>
      <vt:lpstr>Vem är Svamac AB? Svenskt Arbetsmarknadsanalytiskt Centrum</vt:lpstr>
      <vt:lpstr>Sysselsatta och befolkning i riket</vt:lpstr>
      <vt:lpstr>PowerPoint-presentation</vt:lpstr>
      <vt:lpstr>Trendframskrivning av nytillträdande och åldersavgångar i yrken och näringsgrenar</vt:lpstr>
      <vt:lpstr>PowerPoint-presentation</vt:lpstr>
      <vt:lpstr>PowerPoint-presentation</vt:lpstr>
      <vt:lpstr>PowerPoint-presentation</vt:lpstr>
      <vt:lpstr>PowerPoint-presentation</vt:lpstr>
      <vt:lpstr>Rekommendationer, urval </vt:lpstr>
      <vt:lpstr>Nyckelord att ha med</vt:lpstr>
      <vt:lpstr>”Kontroll”, var ska vi leta?</vt:lpstr>
      <vt:lpstr>Exempel: (beställning)  Dagbefolkning (sysselsatta) inom industrin i Sandviken</vt:lpstr>
      <vt:lpstr>”Kontroll”, var ska vi leta?</vt:lpstr>
      <vt:lpstr>”Kontroll”, var ska vi leta?</vt:lpstr>
      <vt:lpstr>”Kontroll”, var ska vi leta?</vt:lpstr>
      <vt:lpstr>”Kontroll”, var ska vi leta?</vt:lpstr>
      <vt:lpstr>Sveriges viktigaste jobb?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dc:title>
  <dc:creator>Agneta Tjernström Lustig</dc:creator>
  <cp:lastModifiedBy>Jan Sundqvist</cp:lastModifiedBy>
  <cp:revision>54</cp:revision>
  <dcterms:created xsi:type="dcterms:W3CDTF">2019-09-04T06:21:19Z</dcterms:created>
  <dcterms:modified xsi:type="dcterms:W3CDTF">2026-05-04T09:57:10Z</dcterms:modified>
</cp:coreProperties>
</file>