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 id="2147483700" r:id="rId5"/>
    <p:sldMasterId id="2147483719" r:id="rId6"/>
    <p:sldMasterId id="2147483751" r:id="rId7"/>
    <p:sldMasterId id="2147483765" r:id="rId8"/>
    <p:sldMasterId id="2147483774" r:id="rId9"/>
  </p:sldMasterIdLst>
  <p:notesMasterIdLst>
    <p:notesMasterId r:id="rId38"/>
  </p:notesMasterIdLst>
  <p:handoutMasterIdLst>
    <p:handoutMasterId r:id="rId39"/>
  </p:handoutMasterIdLst>
  <p:sldIdLst>
    <p:sldId id="2147477115" r:id="rId10"/>
    <p:sldId id="2142533282" r:id="rId11"/>
    <p:sldId id="2147477109" r:id="rId12"/>
    <p:sldId id="2147476948" r:id="rId13"/>
    <p:sldId id="2147476654" r:id="rId14"/>
    <p:sldId id="2147477112" r:id="rId15"/>
    <p:sldId id="299" r:id="rId16"/>
    <p:sldId id="2147476949" r:id="rId17"/>
    <p:sldId id="2147476806" r:id="rId18"/>
    <p:sldId id="2147476807" r:id="rId19"/>
    <p:sldId id="291" r:id="rId20"/>
    <p:sldId id="2147476804" r:id="rId21"/>
    <p:sldId id="2142533285" r:id="rId22"/>
    <p:sldId id="2147476951" r:id="rId23"/>
    <p:sldId id="2147476793" r:id="rId24"/>
    <p:sldId id="2147476652" r:id="rId25"/>
    <p:sldId id="295" r:id="rId26"/>
    <p:sldId id="2147476952" r:id="rId27"/>
    <p:sldId id="297" r:id="rId28"/>
    <p:sldId id="2147476945" r:id="rId29"/>
    <p:sldId id="2147477110" r:id="rId30"/>
    <p:sldId id="2147476953" r:id="rId31"/>
    <p:sldId id="2147477105" r:id="rId32"/>
    <p:sldId id="2147477114" r:id="rId33"/>
    <p:sldId id="2147477113" r:id="rId34"/>
    <p:sldId id="2142533289" r:id="rId35"/>
    <p:sldId id="2147476809" r:id="rId36"/>
    <p:sldId id="2147477116" r:id="rId37"/>
  </p:sldIdLst>
  <p:sldSz cx="9144000" cy="5143500" type="screen16x9"/>
  <p:notesSz cx="6858000" cy="9144000"/>
  <p:custDataLst>
    <p:tags r:id="rId40"/>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1" userDrawn="1">
          <p15:clr>
            <a:srgbClr val="A4A3A4"/>
          </p15:clr>
        </p15:guide>
        <p15:guide id="2" pos="33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A"/>
    <a:srgbClr val="CBD8B1"/>
    <a:srgbClr val="000069"/>
    <a:srgbClr val="568FC6"/>
    <a:srgbClr val="95C23D"/>
    <a:srgbClr val="434385"/>
    <a:srgbClr val="98B4D9"/>
    <a:srgbClr val="BEDA88"/>
    <a:srgbClr val="FFFFFF"/>
    <a:srgbClr val="82B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snapToGrid="0">
      <p:cViewPr varScale="1">
        <p:scale>
          <a:sx n="210" d="100"/>
          <a:sy n="210" d="100"/>
        </p:scale>
        <p:origin x="432" y="156"/>
      </p:cViewPr>
      <p:guideLst>
        <p:guide orient="horz" pos="1711"/>
        <p:guide pos="3311"/>
      </p:guideLst>
    </p:cSldViewPr>
  </p:slideViewPr>
  <p:notesTextViewPr>
    <p:cViewPr>
      <p:scale>
        <a:sx n="1" d="1"/>
        <a:sy n="1" d="1"/>
      </p:scale>
      <p:origin x="0" y="0"/>
    </p:cViewPr>
  </p:notesTextViewPr>
  <p:sorterViewPr>
    <p:cViewPr>
      <p:scale>
        <a:sx n="70" d="100"/>
        <a:sy n="70" d="100"/>
      </p:scale>
      <p:origin x="0" y="0"/>
    </p:cViewPr>
  </p:sorter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927B8-5355-4668-A6B2-BDE7E0558E7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4CDFFAD-E1DE-4D40-A89B-A18A94E62150}">
      <dgm:prSet/>
      <dgm:spPr/>
      <dgm:t>
        <a:bodyPr/>
        <a:lstStyle/>
        <a:p>
          <a:r>
            <a:rPr lang="en-US" dirty="0"/>
            <a:t>Utvecklingsarbetet berör </a:t>
          </a:r>
          <a:r>
            <a:rPr lang="en-US" b="1" dirty="0"/>
            <a:t>vissa behov och uppgifter. </a:t>
          </a:r>
          <a:r>
            <a:rPr lang="en-US" dirty="0"/>
            <a:t>Digitalt utbyte är inte allt. Samverkan på strategisk och operativ nivå mellan Arbetsförmedlingen och kommuner kommer fortsatt behövas.</a:t>
          </a:r>
        </a:p>
      </dgm:t>
    </dgm:pt>
    <dgm:pt modelId="{A29E5A7D-F410-47FB-9405-B03DDE988D20}" type="parTrans" cxnId="{A2C9334B-AE26-4E28-BCB4-D907DC770784}">
      <dgm:prSet/>
      <dgm:spPr/>
      <dgm:t>
        <a:bodyPr/>
        <a:lstStyle/>
        <a:p>
          <a:endParaRPr lang="en-US"/>
        </a:p>
      </dgm:t>
    </dgm:pt>
    <dgm:pt modelId="{42DCD17B-1142-4C22-99A0-746C26D4246F}" type="sibTrans" cxnId="{A2C9334B-AE26-4E28-BCB4-D907DC770784}">
      <dgm:prSet/>
      <dgm:spPr/>
      <dgm:t>
        <a:bodyPr/>
        <a:lstStyle/>
        <a:p>
          <a:endParaRPr lang="en-US"/>
        </a:p>
      </dgm:t>
    </dgm:pt>
    <dgm:pt modelId="{021F0270-C259-422A-AB3D-62ADDA309F45}">
      <dgm:prSet/>
      <dgm:spPr/>
      <dgm:t>
        <a:bodyPr/>
        <a:lstStyle/>
        <a:p>
          <a:r>
            <a:rPr lang="en-US" dirty="0"/>
            <a:t>Utvecklingsarbetet tittar främst på </a:t>
          </a:r>
          <a:r>
            <a:rPr lang="en-US" b="1" dirty="0"/>
            <a:t>ett automatiserat utbyte </a:t>
          </a:r>
          <a:r>
            <a:rPr lang="en-US" dirty="0"/>
            <a:t>men den </a:t>
          </a:r>
          <a:r>
            <a:rPr lang="sv-SE" noProof="0" dirty="0"/>
            <a:t>kommande uppgiftsskyldigheten</a:t>
          </a:r>
          <a:r>
            <a:rPr lang="en-US" dirty="0"/>
            <a:t> </a:t>
          </a:r>
          <a:r>
            <a:rPr lang="sv-SE" noProof="0" dirty="0"/>
            <a:t>kan</a:t>
          </a:r>
          <a:r>
            <a:rPr lang="en-US" dirty="0"/>
            <a:t> </a:t>
          </a:r>
          <a:r>
            <a:rPr lang="sv-SE" noProof="0" dirty="0"/>
            <a:t>även behöva lösas </a:t>
          </a:r>
          <a:r>
            <a:rPr lang="en-US" dirty="0"/>
            <a:t>på andra </a:t>
          </a:r>
          <a:r>
            <a:rPr lang="sv-SE" noProof="0" dirty="0"/>
            <a:t>sätt</a:t>
          </a:r>
          <a:r>
            <a:rPr lang="en-US" dirty="0"/>
            <a:t>. </a:t>
          </a:r>
        </a:p>
      </dgm:t>
    </dgm:pt>
    <dgm:pt modelId="{B624F3B0-092D-42AB-83C5-515050D2A31B}" type="parTrans" cxnId="{54B3A001-521E-48F6-B1B0-570CE5036026}">
      <dgm:prSet/>
      <dgm:spPr/>
      <dgm:t>
        <a:bodyPr/>
        <a:lstStyle/>
        <a:p>
          <a:endParaRPr lang="en-US"/>
        </a:p>
      </dgm:t>
    </dgm:pt>
    <dgm:pt modelId="{A67E9619-EE34-4C27-927F-E18233837774}" type="sibTrans" cxnId="{54B3A001-521E-48F6-B1B0-570CE5036026}">
      <dgm:prSet/>
      <dgm:spPr/>
      <dgm:t>
        <a:bodyPr/>
        <a:lstStyle/>
        <a:p>
          <a:endParaRPr lang="en-US"/>
        </a:p>
      </dgm:t>
    </dgm:pt>
    <dgm:pt modelId="{D2825CE3-E3AC-4A82-95AC-AA2BF604551B}">
      <dgm:prSet/>
      <dgm:spPr/>
      <dgm:t>
        <a:bodyPr/>
        <a:lstStyle/>
        <a:p>
          <a:r>
            <a:rPr lang="en-US" dirty="0"/>
            <a:t>Digitala lösningar ska </a:t>
          </a:r>
          <a:r>
            <a:rPr lang="en-US" b="1" dirty="0"/>
            <a:t>stödja individen </a:t>
          </a:r>
          <a:r>
            <a:rPr lang="en-US" dirty="0"/>
            <a:t>men individen driver sin process. Ett utbyte ska inte innebära att parterna går för långt i en gemensam planering och går över huvudet på individen.</a:t>
          </a:r>
        </a:p>
      </dgm:t>
    </dgm:pt>
    <dgm:pt modelId="{14632919-32EB-42EF-A8D8-30C73C25F8CE}" type="parTrans" cxnId="{78567BFA-CB74-445B-BC80-13CE83E3A9BC}">
      <dgm:prSet/>
      <dgm:spPr/>
      <dgm:t>
        <a:bodyPr/>
        <a:lstStyle/>
        <a:p>
          <a:endParaRPr lang="en-US"/>
        </a:p>
      </dgm:t>
    </dgm:pt>
    <dgm:pt modelId="{0461A62D-C27A-4F24-9DD8-67859B5F1839}" type="sibTrans" cxnId="{78567BFA-CB74-445B-BC80-13CE83E3A9BC}">
      <dgm:prSet/>
      <dgm:spPr/>
      <dgm:t>
        <a:bodyPr/>
        <a:lstStyle/>
        <a:p>
          <a:endParaRPr lang="en-US"/>
        </a:p>
      </dgm:t>
    </dgm:pt>
    <dgm:pt modelId="{EC4F3E75-FDAF-421A-B456-441DB03D24F3}">
      <dgm:prSet/>
      <dgm:spPr/>
      <dgm:t>
        <a:bodyPr/>
        <a:lstStyle/>
        <a:p>
          <a:r>
            <a:rPr lang="sv-SE" noProof="0" dirty="0"/>
            <a:t>Ett utbyte behöver ta </a:t>
          </a:r>
          <a:r>
            <a:rPr lang="sv-SE" b="1" noProof="0" dirty="0"/>
            <a:t>hänsyn till parternas myndighetsutövning och uppdrag</a:t>
          </a:r>
          <a:r>
            <a:rPr lang="sv-SE" noProof="0" dirty="0"/>
            <a:t>. Inget regelverk för någon parts uppdrag förändras på grund av en eventuell uppgiftsskyldighet. </a:t>
          </a:r>
        </a:p>
      </dgm:t>
    </dgm:pt>
    <dgm:pt modelId="{1B56BEE5-D525-45DA-B915-EBB7F44BF8FE}" type="parTrans" cxnId="{9694E4E7-1727-4202-AD10-D7DD3C312D54}">
      <dgm:prSet/>
      <dgm:spPr/>
      <dgm:t>
        <a:bodyPr/>
        <a:lstStyle/>
        <a:p>
          <a:endParaRPr lang="en-US"/>
        </a:p>
      </dgm:t>
    </dgm:pt>
    <dgm:pt modelId="{0629ED09-0AC9-4F94-A811-BC4AFDF9C45C}" type="sibTrans" cxnId="{9694E4E7-1727-4202-AD10-D7DD3C312D54}">
      <dgm:prSet/>
      <dgm:spPr/>
      <dgm:t>
        <a:bodyPr/>
        <a:lstStyle/>
        <a:p>
          <a:endParaRPr lang="en-US"/>
        </a:p>
      </dgm:t>
    </dgm:pt>
    <dgm:pt modelId="{ECF6A622-A295-43B9-9DA9-505DA6D1C209}" type="pres">
      <dgm:prSet presAssocID="{26D927B8-5355-4668-A6B2-BDE7E0558E7B}" presName="root" presStyleCnt="0">
        <dgm:presLayoutVars>
          <dgm:dir/>
          <dgm:resizeHandles val="exact"/>
        </dgm:presLayoutVars>
      </dgm:prSet>
      <dgm:spPr/>
    </dgm:pt>
    <dgm:pt modelId="{A8713A8B-0328-437A-A27D-9E4402F79DFB}" type="pres">
      <dgm:prSet presAssocID="{B4CDFFAD-E1DE-4D40-A89B-A18A94E62150}" presName="compNode" presStyleCnt="0"/>
      <dgm:spPr/>
    </dgm:pt>
    <dgm:pt modelId="{1F3E06F2-960C-4387-985C-FB5D6ED2E3B2}" type="pres">
      <dgm:prSet presAssocID="{B4CDFFAD-E1DE-4D40-A89B-A18A94E62150}" presName="bgRect" presStyleLbl="bgShp" presStyleIdx="0" presStyleCnt="4"/>
      <dgm:spPr/>
    </dgm:pt>
    <dgm:pt modelId="{0D6C217B-D927-4FD7-B989-86606555A776}" type="pres">
      <dgm:prSet presAssocID="{B4CDFFAD-E1DE-4D40-A89B-A18A94E62150}"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itcoin"/>
        </a:ext>
      </dgm:extLst>
    </dgm:pt>
    <dgm:pt modelId="{FA8DE7F6-BD89-459D-9560-D48CF1741A34}" type="pres">
      <dgm:prSet presAssocID="{B4CDFFAD-E1DE-4D40-A89B-A18A94E62150}" presName="spaceRect" presStyleCnt="0"/>
      <dgm:spPr/>
    </dgm:pt>
    <dgm:pt modelId="{E806FF8A-A8A5-4CDA-B7EC-E2BB3763D269}" type="pres">
      <dgm:prSet presAssocID="{B4CDFFAD-E1DE-4D40-A89B-A18A94E62150}" presName="parTx" presStyleLbl="revTx" presStyleIdx="0" presStyleCnt="4">
        <dgm:presLayoutVars>
          <dgm:chMax val="0"/>
          <dgm:chPref val="0"/>
        </dgm:presLayoutVars>
      </dgm:prSet>
      <dgm:spPr/>
    </dgm:pt>
    <dgm:pt modelId="{90E1649D-1BB7-45FC-AA3B-05DE189F1528}" type="pres">
      <dgm:prSet presAssocID="{42DCD17B-1142-4C22-99A0-746C26D4246F}" presName="sibTrans" presStyleCnt="0"/>
      <dgm:spPr/>
    </dgm:pt>
    <dgm:pt modelId="{FDD87C66-1612-4263-9640-1E09A918EAED}" type="pres">
      <dgm:prSet presAssocID="{021F0270-C259-422A-AB3D-62ADDA309F45}" presName="compNode" presStyleCnt="0"/>
      <dgm:spPr/>
    </dgm:pt>
    <dgm:pt modelId="{321CD0B7-C2E0-4832-9802-FE1F02557933}" type="pres">
      <dgm:prSet presAssocID="{021F0270-C259-422A-AB3D-62ADDA309F45}" presName="bgRect" presStyleLbl="bgShp" presStyleIdx="1" presStyleCnt="4"/>
      <dgm:spPr/>
    </dgm:pt>
    <dgm:pt modelId="{6562B097-BA89-4BD7-85AE-8984A2C91B50}" type="pres">
      <dgm:prSet presAssocID="{021F0270-C259-422A-AB3D-62ADDA309F45}" presName="iconRect" presStyleLbl="nod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ximera"/>
        </a:ext>
      </dgm:extLst>
    </dgm:pt>
    <dgm:pt modelId="{3E2AD7B4-E7B8-4BEB-849B-1D7462338DE5}" type="pres">
      <dgm:prSet presAssocID="{021F0270-C259-422A-AB3D-62ADDA309F45}" presName="spaceRect" presStyleCnt="0"/>
      <dgm:spPr/>
    </dgm:pt>
    <dgm:pt modelId="{539E7BBB-6223-409C-90BC-0CEEC0A27F78}" type="pres">
      <dgm:prSet presAssocID="{021F0270-C259-422A-AB3D-62ADDA309F45}" presName="parTx" presStyleLbl="revTx" presStyleIdx="1" presStyleCnt="4">
        <dgm:presLayoutVars>
          <dgm:chMax val="0"/>
          <dgm:chPref val="0"/>
        </dgm:presLayoutVars>
      </dgm:prSet>
      <dgm:spPr/>
    </dgm:pt>
    <dgm:pt modelId="{2A0AB251-11F4-48EC-A97C-B555C53688BD}" type="pres">
      <dgm:prSet presAssocID="{A67E9619-EE34-4C27-927F-E18233837774}" presName="sibTrans" presStyleCnt="0"/>
      <dgm:spPr/>
    </dgm:pt>
    <dgm:pt modelId="{8FB0CD30-654F-4248-9FB5-BF529C8A40D4}" type="pres">
      <dgm:prSet presAssocID="{D2825CE3-E3AC-4A82-95AC-AA2BF604551B}" presName="compNode" presStyleCnt="0"/>
      <dgm:spPr/>
    </dgm:pt>
    <dgm:pt modelId="{67BD0445-804D-41C9-9BC9-6C1074D01D66}" type="pres">
      <dgm:prSet presAssocID="{D2825CE3-E3AC-4A82-95AC-AA2BF604551B}" presName="bgRect" presStyleLbl="bgShp" presStyleIdx="2" presStyleCnt="4"/>
      <dgm:spPr/>
    </dgm:pt>
    <dgm:pt modelId="{BFCEAAE9-4369-4C04-9247-4EDB1547E572}" type="pres">
      <dgm:prSet presAssocID="{D2825CE3-E3AC-4A82-95AC-AA2BF604551B}" presName="iconRect" presStyleLbl="node1" presStyleIdx="2"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irigent"/>
        </a:ext>
      </dgm:extLst>
    </dgm:pt>
    <dgm:pt modelId="{5671C288-BD70-461C-9427-9AF9BE036870}" type="pres">
      <dgm:prSet presAssocID="{D2825CE3-E3AC-4A82-95AC-AA2BF604551B}" presName="spaceRect" presStyleCnt="0"/>
      <dgm:spPr/>
    </dgm:pt>
    <dgm:pt modelId="{5B19E372-408A-44C4-AF51-68333672E117}" type="pres">
      <dgm:prSet presAssocID="{D2825CE3-E3AC-4A82-95AC-AA2BF604551B}" presName="parTx" presStyleLbl="revTx" presStyleIdx="2" presStyleCnt="4">
        <dgm:presLayoutVars>
          <dgm:chMax val="0"/>
          <dgm:chPref val="0"/>
        </dgm:presLayoutVars>
      </dgm:prSet>
      <dgm:spPr/>
    </dgm:pt>
    <dgm:pt modelId="{8D406640-45A4-48C8-87EC-CF6A48CC0092}" type="pres">
      <dgm:prSet presAssocID="{0461A62D-C27A-4F24-9DD8-67859B5F1839}" presName="sibTrans" presStyleCnt="0"/>
      <dgm:spPr/>
    </dgm:pt>
    <dgm:pt modelId="{72686EBC-4C2C-4D22-AD49-5C483A3A3851}" type="pres">
      <dgm:prSet presAssocID="{EC4F3E75-FDAF-421A-B456-441DB03D24F3}" presName="compNode" presStyleCnt="0"/>
      <dgm:spPr/>
    </dgm:pt>
    <dgm:pt modelId="{CE6BF1C9-1CEF-489A-A8AF-83A3BA99BA23}" type="pres">
      <dgm:prSet presAssocID="{EC4F3E75-FDAF-421A-B456-441DB03D24F3}" presName="bgRect" presStyleLbl="bgShp" presStyleIdx="3" presStyleCnt="4"/>
      <dgm:spPr/>
    </dgm:pt>
    <dgm:pt modelId="{461F3BF6-44D7-432C-A1BC-901818B97702}" type="pres">
      <dgm:prSet presAssocID="{EC4F3E75-FDAF-421A-B456-441DB03D24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rågor"/>
        </a:ext>
      </dgm:extLst>
    </dgm:pt>
    <dgm:pt modelId="{AE0DE84B-B01E-4839-A357-5F0B51B6EAD0}" type="pres">
      <dgm:prSet presAssocID="{EC4F3E75-FDAF-421A-B456-441DB03D24F3}" presName="spaceRect" presStyleCnt="0"/>
      <dgm:spPr/>
    </dgm:pt>
    <dgm:pt modelId="{45A00835-2221-4F98-8015-C8B07AE69AA6}" type="pres">
      <dgm:prSet presAssocID="{EC4F3E75-FDAF-421A-B456-441DB03D24F3}" presName="parTx" presStyleLbl="revTx" presStyleIdx="3" presStyleCnt="4">
        <dgm:presLayoutVars>
          <dgm:chMax val="0"/>
          <dgm:chPref val="0"/>
        </dgm:presLayoutVars>
      </dgm:prSet>
      <dgm:spPr/>
    </dgm:pt>
  </dgm:ptLst>
  <dgm:cxnLst>
    <dgm:cxn modelId="{54B3A001-521E-48F6-B1B0-570CE5036026}" srcId="{26D927B8-5355-4668-A6B2-BDE7E0558E7B}" destId="{021F0270-C259-422A-AB3D-62ADDA309F45}" srcOrd="1" destOrd="0" parTransId="{B624F3B0-092D-42AB-83C5-515050D2A31B}" sibTransId="{A67E9619-EE34-4C27-927F-E18233837774}"/>
    <dgm:cxn modelId="{6F6CEF26-61B2-48D9-8A65-AD767C6C85A0}" type="presOf" srcId="{B4CDFFAD-E1DE-4D40-A89B-A18A94E62150}" destId="{E806FF8A-A8A5-4CDA-B7EC-E2BB3763D269}" srcOrd="0" destOrd="0" presId="urn:microsoft.com/office/officeart/2018/2/layout/IconVerticalSolidList"/>
    <dgm:cxn modelId="{B2D03E3D-DD25-4915-9E90-2F96601B8B1D}" type="presOf" srcId="{26D927B8-5355-4668-A6B2-BDE7E0558E7B}" destId="{ECF6A622-A295-43B9-9DA9-505DA6D1C209}" srcOrd="0" destOrd="0" presId="urn:microsoft.com/office/officeart/2018/2/layout/IconVerticalSolidList"/>
    <dgm:cxn modelId="{A2C9334B-AE26-4E28-BCB4-D907DC770784}" srcId="{26D927B8-5355-4668-A6B2-BDE7E0558E7B}" destId="{B4CDFFAD-E1DE-4D40-A89B-A18A94E62150}" srcOrd="0" destOrd="0" parTransId="{A29E5A7D-F410-47FB-9405-B03DDE988D20}" sibTransId="{42DCD17B-1142-4C22-99A0-746C26D4246F}"/>
    <dgm:cxn modelId="{80E4438E-743C-4AB8-A962-E96BB27DB0A8}" type="presOf" srcId="{EC4F3E75-FDAF-421A-B456-441DB03D24F3}" destId="{45A00835-2221-4F98-8015-C8B07AE69AA6}" srcOrd="0" destOrd="0" presId="urn:microsoft.com/office/officeart/2018/2/layout/IconVerticalSolidList"/>
    <dgm:cxn modelId="{606C1FCF-F0C0-4187-A015-073C5F037201}" type="presOf" srcId="{021F0270-C259-422A-AB3D-62ADDA309F45}" destId="{539E7BBB-6223-409C-90BC-0CEEC0A27F78}" srcOrd="0" destOrd="0" presId="urn:microsoft.com/office/officeart/2018/2/layout/IconVerticalSolidList"/>
    <dgm:cxn modelId="{9694E4E7-1727-4202-AD10-D7DD3C312D54}" srcId="{26D927B8-5355-4668-A6B2-BDE7E0558E7B}" destId="{EC4F3E75-FDAF-421A-B456-441DB03D24F3}" srcOrd="3" destOrd="0" parTransId="{1B56BEE5-D525-45DA-B915-EBB7F44BF8FE}" sibTransId="{0629ED09-0AC9-4F94-A811-BC4AFDF9C45C}"/>
    <dgm:cxn modelId="{0007A2EA-FB95-4C68-A0F6-4CC8E4918B7E}" type="presOf" srcId="{D2825CE3-E3AC-4A82-95AC-AA2BF604551B}" destId="{5B19E372-408A-44C4-AF51-68333672E117}" srcOrd="0" destOrd="0" presId="urn:microsoft.com/office/officeart/2018/2/layout/IconVerticalSolidList"/>
    <dgm:cxn modelId="{78567BFA-CB74-445B-BC80-13CE83E3A9BC}" srcId="{26D927B8-5355-4668-A6B2-BDE7E0558E7B}" destId="{D2825CE3-E3AC-4A82-95AC-AA2BF604551B}" srcOrd="2" destOrd="0" parTransId="{14632919-32EB-42EF-A8D8-30C73C25F8CE}" sibTransId="{0461A62D-C27A-4F24-9DD8-67859B5F1839}"/>
    <dgm:cxn modelId="{FAB8E06D-063E-4F62-A7E7-37F0977B63B2}" type="presParOf" srcId="{ECF6A622-A295-43B9-9DA9-505DA6D1C209}" destId="{A8713A8B-0328-437A-A27D-9E4402F79DFB}" srcOrd="0" destOrd="0" presId="urn:microsoft.com/office/officeart/2018/2/layout/IconVerticalSolidList"/>
    <dgm:cxn modelId="{49EAD209-0791-4336-89FE-019A644944F3}" type="presParOf" srcId="{A8713A8B-0328-437A-A27D-9E4402F79DFB}" destId="{1F3E06F2-960C-4387-985C-FB5D6ED2E3B2}" srcOrd="0" destOrd="0" presId="urn:microsoft.com/office/officeart/2018/2/layout/IconVerticalSolidList"/>
    <dgm:cxn modelId="{1F114320-B97C-43EF-BA50-43A42C03EA70}" type="presParOf" srcId="{A8713A8B-0328-437A-A27D-9E4402F79DFB}" destId="{0D6C217B-D927-4FD7-B989-86606555A776}" srcOrd="1" destOrd="0" presId="urn:microsoft.com/office/officeart/2018/2/layout/IconVerticalSolidList"/>
    <dgm:cxn modelId="{0D63E3F2-18C3-49FA-849E-E25A9452DC9D}" type="presParOf" srcId="{A8713A8B-0328-437A-A27D-9E4402F79DFB}" destId="{FA8DE7F6-BD89-459D-9560-D48CF1741A34}" srcOrd="2" destOrd="0" presId="urn:microsoft.com/office/officeart/2018/2/layout/IconVerticalSolidList"/>
    <dgm:cxn modelId="{1C62757B-FA75-48F0-844B-F42D8C0CF552}" type="presParOf" srcId="{A8713A8B-0328-437A-A27D-9E4402F79DFB}" destId="{E806FF8A-A8A5-4CDA-B7EC-E2BB3763D269}" srcOrd="3" destOrd="0" presId="urn:microsoft.com/office/officeart/2018/2/layout/IconVerticalSolidList"/>
    <dgm:cxn modelId="{C34E8362-D7D0-42B7-BF09-E7462D07608A}" type="presParOf" srcId="{ECF6A622-A295-43B9-9DA9-505DA6D1C209}" destId="{90E1649D-1BB7-45FC-AA3B-05DE189F1528}" srcOrd="1" destOrd="0" presId="urn:microsoft.com/office/officeart/2018/2/layout/IconVerticalSolidList"/>
    <dgm:cxn modelId="{0C54DCD9-7567-43E7-B22B-C393077CCFFD}" type="presParOf" srcId="{ECF6A622-A295-43B9-9DA9-505DA6D1C209}" destId="{FDD87C66-1612-4263-9640-1E09A918EAED}" srcOrd="2" destOrd="0" presId="urn:microsoft.com/office/officeart/2018/2/layout/IconVerticalSolidList"/>
    <dgm:cxn modelId="{82C8C112-2EB6-4213-9FA6-59E81DCB3805}" type="presParOf" srcId="{FDD87C66-1612-4263-9640-1E09A918EAED}" destId="{321CD0B7-C2E0-4832-9802-FE1F02557933}" srcOrd="0" destOrd="0" presId="urn:microsoft.com/office/officeart/2018/2/layout/IconVerticalSolidList"/>
    <dgm:cxn modelId="{6306A355-7BC0-48DF-B370-DB7F5D2EC12A}" type="presParOf" srcId="{FDD87C66-1612-4263-9640-1E09A918EAED}" destId="{6562B097-BA89-4BD7-85AE-8984A2C91B50}" srcOrd="1" destOrd="0" presId="urn:microsoft.com/office/officeart/2018/2/layout/IconVerticalSolidList"/>
    <dgm:cxn modelId="{F6446063-7952-4FF7-A9EB-DFE4AD5D4EB0}" type="presParOf" srcId="{FDD87C66-1612-4263-9640-1E09A918EAED}" destId="{3E2AD7B4-E7B8-4BEB-849B-1D7462338DE5}" srcOrd="2" destOrd="0" presId="urn:microsoft.com/office/officeart/2018/2/layout/IconVerticalSolidList"/>
    <dgm:cxn modelId="{15B90D6E-F707-4362-AC8D-A544CD55C3AF}" type="presParOf" srcId="{FDD87C66-1612-4263-9640-1E09A918EAED}" destId="{539E7BBB-6223-409C-90BC-0CEEC0A27F78}" srcOrd="3" destOrd="0" presId="urn:microsoft.com/office/officeart/2018/2/layout/IconVerticalSolidList"/>
    <dgm:cxn modelId="{8705240F-E186-4088-9FA2-C093FB751390}" type="presParOf" srcId="{ECF6A622-A295-43B9-9DA9-505DA6D1C209}" destId="{2A0AB251-11F4-48EC-A97C-B555C53688BD}" srcOrd="3" destOrd="0" presId="urn:microsoft.com/office/officeart/2018/2/layout/IconVerticalSolidList"/>
    <dgm:cxn modelId="{B8EE5A59-2CF0-4563-A3CC-8CD3A53E49EA}" type="presParOf" srcId="{ECF6A622-A295-43B9-9DA9-505DA6D1C209}" destId="{8FB0CD30-654F-4248-9FB5-BF529C8A40D4}" srcOrd="4" destOrd="0" presId="urn:microsoft.com/office/officeart/2018/2/layout/IconVerticalSolidList"/>
    <dgm:cxn modelId="{7B29D95D-0A73-41A8-AC05-F143FE1CE312}" type="presParOf" srcId="{8FB0CD30-654F-4248-9FB5-BF529C8A40D4}" destId="{67BD0445-804D-41C9-9BC9-6C1074D01D66}" srcOrd="0" destOrd="0" presId="urn:microsoft.com/office/officeart/2018/2/layout/IconVerticalSolidList"/>
    <dgm:cxn modelId="{CFDC749F-9007-4490-9BF3-0F4970BE7749}" type="presParOf" srcId="{8FB0CD30-654F-4248-9FB5-BF529C8A40D4}" destId="{BFCEAAE9-4369-4C04-9247-4EDB1547E572}" srcOrd="1" destOrd="0" presId="urn:microsoft.com/office/officeart/2018/2/layout/IconVerticalSolidList"/>
    <dgm:cxn modelId="{FCA424C7-0AEB-4AE5-963E-B8D85C797091}" type="presParOf" srcId="{8FB0CD30-654F-4248-9FB5-BF529C8A40D4}" destId="{5671C288-BD70-461C-9427-9AF9BE036870}" srcOrd="2" destOrd="0" presId="urn:microsoft.com/office/officeart/2018/2/layout/IconVerticalSolidList"/>
    <dgm:cxn modelId="{828E3550-6BD7-4D13-AFFC-B3E761102832}" type="presParOf" srcId="{8FB0CD30-654F-4248-9FB5-BF529C8A40D4}" destId="{5B19E372-408A-44C4-AF51-68333672E117}" srcOrd="3" destOrd="0" presId="urn:microsoft.com/office/officeart/2018/2/layout/IconVerticalSolidList"/>
    <dgm:cxn modelId="{2FB70E1F-5C28-4655-9536-9AA3DB257A42}" type="presParOf" srcId="{ECF6A622-A295-43B9-9DA9-505DA6D1C209}" destId="{8D406640-45A4-48C8-87EC-CF6A48CC0092}" srcOrd="5" destOrd="0" presId="urn:microsoft.com/office/officeart/2018/2/layout/IconVerticalSolidList"/>
    <dgm:cxn modelId="{A01885B6-D525-4555-9BD7-BBC10EF78553}" type="presParOf" srcId="{ECF6A622-A295-43B9-9DA9-505DA6D1C209}" destId="{72686EBC-4C2C-4D22-AD49-5C483A3A3851}" srcOrd="6" destOrd="0" presId="urn:microsoft.com/office/officeart/2018/2/layout/IconVerticalSolidList"/>
    <dgm:cxn modelId="{436F868E-64A3-4E01-8455-1A1D6C6E4D09}" type="presParOf" srcId="{72686EBC-4C2C-4D22-AD49-5C483A3A3851}" destId="{CE6BF1C9-1CEF-489A-A8AF-83A3BA99BA23}" srcOrd="0" destOrd="0" presId="urn:microsoft.com/office/officeart/2018/2/layout/IconVerticalSolidList"/>
    <dgm:cxn modelId="{0A667FE8-4185-4E0E-9FDC-3B935C30283E}" type="presParOf" srcId="{72686EBC-4C2C-4D22-AD49-5C483A3A3851}" destId="{461F3BF6-44D7-432C-A1BC-901818B97702}" srcOrd="1" destOrd="0" presId="urn:microsoft.com/office/officeart/2018/2/layout/IconVerticalSolidList"/>
    <dgm:cxn modelId="{A0392E1D-0B01-4C20-9D81-387A71114629}" type="presParOf" srcId="{72686EBC-4C2C-4D22-AD49-5C483A3A3851}" destId="{AE0DE84B-B01E-4839-A357-5F0B51B6EAD0}" srcOrd="2" destOrd="0" presId="urn:microsoft.com/office/officeart/2018/2/layout/IconVerticalSolidList"/>
    <dgm:cxn modelId="{963E6872-4021-4659-A459-0F49759EB006}" type="presParOf" srcId="{72686EBC-4C2C-4D22-AD49-5C483A3A3851}" destId="{45A00835-2221-4F98-8015-C8B07AE69AA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E06F2-960C-4387-985C-FB5D6ED2E3B2}">
      <dsp:nvSpPr>
        <dsp:cNvPr id="0" name=""/>
        <dsp:cNvSpPr/>
      </dsp:nvSpPr>
      <dsp:spPr>
        <a:xfrm>
          <a:off x="0" y="1419"/>
          <a:ext cx="7421825" cy="7194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C217B-D927-4FD7-B989-86606555A776}">
      <dsp:nvSpPr>
        <dsp:cNvPr id="0" name=""/>
        <dsp:cNvSpPr/>
      </dsp:nvSpPr>
      <dsp:spPr>
        <a:xfrm>
          <a:off x="217619" y="163284"/>
          <a:ext cx="395671" cy="39567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06FF8A-A8A5-4CDA-B7EC-E2BB3763D269}">
      <dsp:nvSpPr>
        <dsp:cNvPr id="0" name=""/>
        <dsp:cNvSpPr/>
      </dsp:nvSpPr>
      <dsp:spPr>
        <a:xfrm>
          <a:off x="830909" y="1419"/>
          <a:ext cx="6590915" cy="719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37" tIns="76137" rIns="76137" bIns="76137" numCol="1" spcCol="1270" anchor="ctr" anchorCtr="0">
          <a:noAutofit/>
        </a:bodyPr>
        <a:lstStyle/>
        <a:p>
          <a:pPr marL="0" lvl="0" indent="0" algn="l" defTabSz="622300">
            <a:lnSpc>
              <a:spcPct val="90000"/>
            </a:lnSpc>
            <a:spcBef>
              <a:spcPct val="0"/>
            </a:spcBef>
            <a:spcAft>
              <a:spcPct val="35000"/>
            </a:spcAft>
            <a:buNone/>
          </a:pPr>
          <a:r>
            <a:rPr lang="en-US" sz="1400" kern="1200" dirty="0"/>
            <a:t>Utvecklingsarbetet berör </a:t>
          </a:r>
          <a:r>
            <a:rPr lang="en-US" sz="1400" b="1" kern="1200" dirty="0"/>
            <a:t>vissa behov och uppgifter. </a:t>
          </a:r>
          <a:r>
            <a:rPr lang="en-US" sz="1400" kern="1200" dirty="0"/>
            <a:t>Digitalt utbyte är inte allt. Samverkan på strategisk och operativ nivå mellan Arbetsförmedlingen och kommuner kommer fortsatt behövas.</a:t>
          </a:r>
        </a:p>
      </dsp:txBody>
      <dsp:txXfrm>
        <a:off x="830909" y="1419"/>
        <a:ext cx="6590915" cy="719402"/>
      </dsp:txXfrm>
    </dsp:sp>
    <dsp:sp modelId="{321CD0B7-C2E0-4832-9802-FE1F02557933}">
      <dsp:nvSpPr>
        <dsp:cNvPr id="0" name=""/>
        <dsp:cNvSpPr/>
      </dsp:nvSpPr>
      <dsp:spPr>
        <a:xfrm>
          <a:off x="0" y="900672"/>
          <a:ext cx="7421825" cy="7194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B097-BA89-4BD7-85AE-8984A2C91B50}">
      <dsp:nvSpPr>
        <dsp:cNvPr id="0" name=""/>
        <dsp:cNvSpPr/>
      </dsp:nvSpPr>
      <dsp:spPr>
        <a:xfrm>
          <a:off x="217619" y="1062537"/>
          <a:ext cx="395671" cy="395671"/>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9E7BBB-6223-409C-90BC-0CEEC0A27F78}">
      <dsp:nvSpPr>
        <dsp:cNvPr id="0" name=""/>
        <dsp:cNvSpPr/>
      </dsp:nvSpPr>
      <dsp:spPr>
        <a:xfrm>
          <a:off x="830909" y="900672"/>
          <a:ext cx="6590915" cy="719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37" tIns="76137" rIns="76137" bIns="76137" numCol="1" spcCol="1270" anchor="ctr" anchorCtr="0">
          <a:noAutofit/>
        </a:bodyPr>
        <a:lstStyle/>
        <a:p>
          <a:pPr marL="0" lvl="0" indent="0" algn="l" defTabSz="622300">
            <a:lnSpc>
              <a:spcPct val="90000"/>
            </a:lnSpc>
            <a:spcBef>
              <a:spcPct val="0"/>
            </a:spcBef>
            <a:spcAft>
              <a:spcPct val="35000"/>
            </a:spcAft>
            <a:buNone/>
          </a:pPr>
          <a:r>
            <a:rPr lang="en-US" sz="1400" kern="1200" dirty="0"/>
            <a:t>Utvecklingsarbetet tittar främst på </a:t>
          </a:r>
          <a:r>
            <a:rPr lang="en-US" sz="1400" b="1" kern="1200" dirty="0"/>
            <a:t>ett automatiserat utbyte </a:t>
          </a:r>
          <a:r>
            <a:rPr lang="en-US" sz="1400" kern="1200" dirty="0"/>
            <a:t>men den </a:t>
          </a:r>
          <a:r>
            <a:rPr lang="sv-SE" sz="1400" kern="1200" noProof="0" dirty="0"/>
            <a:t>kommande uppgiftsskyldigheten</a:t>
          </a:r>
          <a:r>
            <a:rPr lang="en-US" sz="1400" kern="1200" dirty="0"/>
            <a:t> </a:t>
          </a:r>
          <a:r>
            <a:rPr lang="sv-SE" sz="1400" kern="1200" noProof="0" dirty="0"/>
            <a:t>kan</a:t>
          </a:r>
          <a:r>
            <a:rPr lang="en-US" sz="1400" kern="1200" dirty="0"/>
            <a:t> </a:t>
          </a:r>
          <a:r>
            <a:rPr lang="sv-SE" sz="1400" kern="1200" noProof="0" dirty="0"/>
            <a:t>även behöva lösas </a:t>
          </a:r>
          <a:r>
            <a:rPr lang="en-US" sz="1400" kern="1200" dirty="0"/>
            <a:t>på andra </a:t>
          </a:r>
          <a:r>
            <a:rPr lang="sv-SE" sz="1400" kern="1200" noProof="0" dirty="0"/>
            <a:t>sätt</a:t>
          </a:r>
          <a:r>
            <a:rPr lang="en-US" sz="1400" kern="1200" dirty="0"/>
            <a:t>. </a:t>
          </a:r>
        </a:p>
      </dsp:txBody>
      <dsp:txXfrm>
        <a:off x="830909" y="900672"/>
        <a:ext cx="6590915" cy="719402"/>
      </dsp:txXfrm>
    </dsp:sp>
    <dsp:sp modelId="{67BD0445-804D-41C9-9BC9-6C1074D01D66}">
      <dsp:nvSpPr>
        <dsp:cNvPr id="0" name=""/>
        <dsp:cNvSpPr/>
      </dsp:nvSpPr>
      <dsp:spPr>
        <a:xfrm>
          <a:off x="0" y="1799925"/>
          <a:ext cx="7421825" cy="7194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EAAE9-4369-4C04-9247-4EDB1547E572}">
      <dsp:nvSpPr>
        <dsp:cNvPr id="0" name=""/>
        <dsp:cNvSpPr/>
      </dsp:nvSpPr>
      <dsp:spPr>
        <a:xfrm>
          <a:off x="217619" y="1961790"/>
          <a:ext cx="395671" cy="395671"/>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19E372-408A-44C4-AF51-68333672E117}">
      <dsp:nvSpPr>
        <dsp:cNvPr id="0" name=""/>
        <dsp:cNvSpPr/>
      </dsp:nvSpPr>
      <dsp:spPr>
        <a:xfrm>
          <a:off x="830909" y="1799925"/>
          <a:ext cx="6590915" cy="719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37" tIns="76137" rIns="76137" bIns="76137" numCol="1" spcCol="1270" anchor="ctr" anchorCtr="0">
          <a:noAutofit/>
        </a:bodyPr>
        <a:lstStyle/>
        <a:p>
          <a:pPr marL="0" lvl="0" indent="0" algn="l" defTabSz="622300">
            <a:lnSpc>
              <a:spcPct val="90000"/>
            </a:lnSpc>
            <a:spcBef>
              <a:spcPct val="0"/>
            </a:spcBef>
            <a:spcAft>
              <a:spcPct val="35000"/>
            </a:spcAft>
            <a:buNone/>
          </a:pPr>
          <a:r>
            <a:rPr lang="en-US" sz="1400" kern="1200" dirty="0"/>
            <a:t>Digitala lösningar ska </a:t>
          </a:r>
          <a:r>
            <a:rPr lang="en-US" sz="1400" b="1" kern="1200" dirty="0"/>
            <a:t>stödja individen </a:t>
          </a:r>
          <a:r>
            <a:rPr lang="en-US" sz="1400" kern="1200" dirty="0"/>
            <a:t>men individen driver sin process. Ett utbyte ska inte innebära att parterna går för långt i en gemensam planering och går över huvudet på individen.</a:t>
          </a:r>
        </a:p>
      </dsp:txBody>
      <dsp:txXfrm>
        <a:off x="830909" y="1799925"/>
        <a:ext cx="6590915" cy="719402"/>
      </dsp:txXfrm>
    </dsp:sp>
    <dsp:sp modelId="{CE6BF1C9-1CEF-489A-A8AF-83A3BA99BA23}">
      <dsp:nvSpPr>
        <dsp:cNvPr id="0" name=""/>
        <dsp:cNvSpPr/>
      </dsp:nvSpPr>
      <dsp:spPr>
        <a:xfrm>
          <a:off x="0" y="2699178"/>
          <a:ext cx="7421825" cy="7194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1F3BF6-44D7-432C-A1BC-901818B97702}">
      <dsp:nvSpPr>
        <dsp:cNvPr id="0" name=""/>
        <dsp:cNvSpPr/>
      </dsp:nvSpPr>
      <dsp:spPr>
        <a:xfrm>
          <a:off x="217619" y="2861043"/>
          <a:ext cx="395671" cy="395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A00835-2221-4F98-8015-C8B07AE69AA6}">
      <dsp:nvSpPr>
        <dsp:cNvPr id="0" name=""/>
        <dsp:cNvSpPr/>
      </dsp:nvSpPr>
      <dsp:spPr>
        <a:xfrm>
          <a:off x="830909" y="2699178"/>
          <a:ext cx="6590915" cy="719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137" tIns="76137" rIns="76137" bIns="76137" numCol="1" spcCol="1270" anchor="ctr" anchorCtr="0">
          <a:noAutofit/>
        </a:bodyPr>
        <a:lstStyle/>
        <a:p>
          <a:pPr marL="0" lvl="0" indent="0" algn="l" defTabSz="622300">
            <a:lnSpc>
              <a:spcPct val="90000"/>
            </a:lnSpc>
            <a:spcBef>
              <a:spcPct val="0"/>
            </a:spcBef>
            <a:spcAft>
              <a:spcPct val="35000"/>
            </a:spcAft>
            <a:buNone/>
          </a:pPr>
          <a:r>
            <a:rPr lang="sv-SE" sz="1400" kern="1200" noProof="0" dirty="0"/>
            <a:t>Ett utbyte behöver ta </a:t>
          </a:r>
          <a:r>
            <a:rPr lang="sv-SE" sz="1400" b="1" kern="1200" noProof="0" dirty="0"/>
            <a:t>hänsyn till parternas myndighetsutövning och uppdrag</a:t>
          </a:r>
          <a:r>
            <a:rPr lang="sv-SE" sz="1400" kern="1200" noProof="0" dirty="0"/>
            <a:t>. Inget regelverk för någon parts uppdrag förändras på grund av en eventuell uppgiftsskyldighet. </a:t>
          </a:r>
        </a:p>
      </dsp:txBody>
      <dsp:txXfrm>
        <a:off x="830909" y="2699178"/>
        <a:ext cx="6590915" cy="7194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2025-05-20</a:t>
            </a:fld>
            <a:endParaRPr lang="sv-S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2025-05-20</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04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 vad som respektive part behöver göra i dessa utvecklingssteg</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5E3E5A-0AA5-4E40-84AB-2EA4246FD99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97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sz="1500" b="0" i="0" u="none" strike="noStrike" baseline="0" dirty="0"/>
              <a:t>De senaste decennierna har det skett stora förändringar kring vilken utbildningsnivå och vilka utbildningar som krävs inom olika yrken på arbetsmarknaden.</a:t>
            </a:r>
            <a:endParaRPr lang="sv-SE" sz="1500" dirty="0"/>
          </a:p>
          <a:p>
            <a:pPr>
              <a:lnSpc>
                <a:spcPct val="90000"/>
              </a:lnSpc>
            </a:pPr>
            <a:r>
              <a:rPr lang="sv-SE" sz="1500" b="0" i="0" u="none" strike="noStrike" baseline="0" dirty="0"/>
              <a:t>Fler tjänster än tidigare kräver eftergymnasial utbildning</a:t>
            </a:r>
            <a:r>
              <a:rPr lang="sv-SE" sz="1500" dirty="0"/>
              <a:t>. S</a:t>
            </a:r>
            <a:r>
              <a:rPr lang="sv-SE" sz="1500" b="0" i="0" u="none" strike="noStrike" baseline="0" dirty="0"/>
              <a:t>amtidigt har det blivit svårare att få anställning med endast förgymnasial utbildning. </a:t>
            </a:r>
          </a:p>
          <a:p>
            <a:pPr lvl="1">
              <a:lnSpc>
                <a:spcPct val="90000"/>
              </a:lnSpc>
            </a:pPr>
            <a:r>
              <a:rPr lang="sv-SE" dirty="0"/>
              <a:t>Vanligare med yrken som kräver en specifik utbildning eller legitimation. </a:t>
            </a: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471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dirty="0"/>
              <a:t>Obs! Regeringsuppdrag 2021 och Verksamhetsutveckling- behoven identifieras tillsamman med kommuner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dirty="0"/>
              <a:t>Möjlighet till revidering och anpassning av arbetssätt.</a:t>
            </a: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648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05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1" i="0" u="none" strike="noStrike" baseline="0" dirty="0">
                <a:latin typeface="TradeGothic-BoldTwo"/>
              </a:rPr>
              <a:t>Omröstning sker 10 juni</a:t>
            </a:r>
          </a:p>
          <a:p>
            <a:pPr algn="l"/>
            <a:endParaRPr lang="sv-SE" sz="1800" b="1" i="0" u="none" strike="noStrike" baseline="0" dirty="0">
              <a:latin typeface="TradeGothic-BoldTwo"/>
            </a:endParaRPr>
          </a:p>
          <a:p>
            <a:pPr algn="l"/>
            <a:endParaRPr lang="sv-SE" sz="1800" b="1" i="0" u="none" strike="noStrike" baseline="0" dirty="0">
              <a:latin typeface="TradeGothic-BoldTwo"/>
            </a:endParaRPr>
          </a:p>
          <a:p>
            <a:pPr algn="l"/>
            <a:r>
              <a:rPr lang="sv-SE" sz="1800" b="1" i="0" u="none" strike="noStrike" baseline="0" dirty="0">
                <a:latin typeface="TradeGothic-BoldTwo"/>
              </a:rPr>
              <a:t>Förslag till lag om ändring i lagen (2000:625)</a:t>
            </a:r>
          </a:p>
          <a:p>
            <a:pPr algn="l"/>
            <a:r>
              <a:rPr lang="sv-SE" sz="1800" b="1" i="0" u="none" strike="noStrike" baseline="0" dirty="0">
                <a:latin typeface="TradeGothic-BoldTwo"/>
              </a:rPr>
              <a:t>om den arbetsmarknadspolitiska verksamheten</a:t>
            </a:r>
          </a:p>
          <a:p>
            <a:pPr algn="l"/>
            <a:r>
              <a:rPr lang="sv-SE" sz="1800" b="0" i="1" u="none" strike="noStrike" baseline="0" dirty="0">
                <a:latin typeface="OriginalGaramondBT-Italic"/>
              </a:rPr>
              <a:t>1 a §</a:t>
            </a:r>
          </a:p>
          <a:p>
            <a:pPr algn="l"/>
            <a:endParaRPr lang="sv-SE" sz="1800" b="0" i="0" u="none" strike="noStrike" baseline="0" dirty="0">
              <a:latin typeface="OriginalGaramondBT-Roman"/>
            </a:endParaRPr>
          </a:p>
          <a:p>
            <a:pPr algn="l"/>
            <a:r>
              <a:rPr lang="sv-SE" sz="1800" b="1" i="0" u="none" strike="noStrike" baseline="0" dirty="0">
                <a:latin typeface="TradeGothic-BoldTwo"/>
              </a:rPr>
              <a:t>Förslag till förordning om ändring i förordningen</a:t>
            </a:r>
          </a:p>
          <a:p>
            <a:pPr algn="l"/>
            <a:r>
              <a:rPr lang="sv-SE" sz="1800" b="1" i="0" u="none" strike="noStrike" baseline="0" dirty="0">
                <a:latin typeface="TradeGothic-BoldTwo"/>
              </a:rPr>
              <a:t>(2000:628) om den arbetsmarknadspolitiska</a:t>
            </a:r>
          </a:p>
          <a:p>
            <a:pPr algn="l"/>
            <a:r>
              <a:rPr lang="sv-SE" sz="1800" b="1" i="0" u="none" strike="noStrike" baseline="0" dirty="0">
                <a:latin typeface="TradeGothic-BoldTwo"/>
              </a:rPr>
              <a:t>verksamheten</a:t>
            </a:r>
          </a:p>
          <a:p>
            <a:pPr algn="l"/>
            <a:r>
              <a:rPr lang="sv-SE" sz="1800" b="0" i="0" u="none" strike="noStrike" baseline="0" dirty="0">
                <a:latin typeface="OriginalGaramondBT-Roman"/>
              </a:rPr>
              <a:t>17 b §</a:t>
            </a:r>
            <a:r>
              <a:rPr lang="sv-SE" sz="1800" b="0" i="1" u="none" strike="noStrike" baseline="0" dirty="0">
                <a:latin typeface="OriginalGaramondBT-Italic"/>
              </a:rPr>
              <a:t>.</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9DE4EF-B12C-4626-94B2-13D6E7C6A28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45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solidFill>
                  <a:schemeClr val="accent1"/>
                </a:solidFill>
              </a:rPr>
              <a:t>Detaljerat:</a:t>
            </a:r>
          </a:p>
          <a:p>
            <a:pPr marL="585781" lvl="1" indent="-285743">
              <a:buFont typeface="Arial" panose="020B0604020202020204" pitchFamily="34" charset="0"/>
              <a:buChar char="•"/>
            </a:pPr>
            <a:r>
              <a:rPr lang="sv-SE" sz="1600" dirty="0">
                <a:solidFill>
                  <a:schemeClr val="accent1"/>
                </a:solidFill>
              </a:rPr>
              <a:t>Individer som anvisas att söka reguljär utbildning på grundläggande och/eller gymnasial nivå, inklusive individer med utbildningsplikt. </a:t>
            </a:r>
          </a:p>
          <a:p>
            <a:pPr marL="585781" lvl="1" indent="-285743">
              <a:buFont typeface="Arial" panose="020B0604020202020204" pitchFamily="34" charset="0"/>
              <a:buChar char="•"/>
            </a:pPr>
            <a:r>
              <a:rPr lang="sv-SE" sz="1600" dirty="0">
                <a:solidFill>
                  <a:schemeClr val="accent1"/>
                </a:solidFill>
              </a:rPr>
              <a:t>Individer för vilka Arbetsförmedlingen bedömer behov av programbeslut för studier på </a:t>
            </a:r>
            <a:r>
              <a:rPr lang="sv-SE" sz="1600" dirty="0" err="1">
                <a:solidFill>
                  <a:schemeClr val="accent1"/>
                </a:solidFill>
              </a:rPr>
              <a:t>komvux</a:t>
            </a:r>
            <a:r>
              <a:rPr lang="sv-SE" sz="1600" dirty="0">
                <a:solidFill>
                  <a:schemeClr val="accent1"/>
                </a:solidFill>
              </a:rPr>
              <a:t>. </a:t>
            </a:r>
          </a:p>
          <a:p>
            <a:pPr marL="585781" lvl="1" indent="-285743">
              <a:buFont typeface="Arial" panose="020B0604020202020204" pitchFamily="34" charset="0"/>
              <a:buChar char="•"/>
            </a:pPr>
            <a:r>
              <a:rPr lang="sv-SE" sz="1600" dirty="0">
                <a:solidFill>
                  <a:schemeClr val="accent1"/>
                </a:solidFill>
              </a:rPr>
              <a:t>Individer som studerar på </a:t>
            </a:r>
            <a:r>
              <a:rPr lang="sv-SE" sz="1600" dirty="0" err="1">
                <a:solidFill>
                  <a:schemeClr val="accent1"/>
                </a:solidFill>
              </a:rPr>
              <a:t>komvux</a:t>
            </a:r>
            <a:r>
              <a:rPr lang="sv-SE" sz="1600" dirty="0">
                <a:solidFill>
                  <a:schemeClr val="accent1"/>
                </a:solidFill>
              </a:rPr>
              <a:t> inom ramen för ett arbetsmarknadspolitiskt program. </a:t>
            </a:r>
          </a:p>
          <a:p>
            <a:pPr marL="585781" lvl="1" indent="-285743">
              <a:buFont typeface="Arial" panose="020B0604020202020204" pitchFamily="34" charset="0"/>
              <a:buChar char="•"/>
            </a:pPr>
            <a:r>
              <a:rPr lang="sv-SE" sz="1600" dirty="0">
                <a:solidFill>
                  <a:schemeClr val="accent1"/>
                </a:solidFill>
              </a:rPr>
              <a:t>Individer med beslut om etableringsprogram. </a:t>
            </a:r>
          </a:p>
          <a:p>
            <a:endParaRPr lang="sv-SE" sz="1500" dirty="0">
              <a:solidFill>
                <a:schemeClr val="accent1"/>
              </a:solidFill>
            </a:endParaRPr>
          </a:p>
          <a:p>
            <a:endParaRPr lang="sv-SE" sz="1500" dirty="0">
              <a:solidFill>
                <a:schemeClr val="accent1"/>
              </a:solidFill>
            </a:endParaRPr>
          </a:p>
          <a:p>
            <a:r>
              <a:rPr lang="sv-SE" sz="1500" dirty="0">
                <a:solidFill>
                  <a:schemeClr val="accent1"/>
                </a:solidFill>
              </a:rPr>
              <a:t>Komvux; </a:t>
            </a:r>
          </a:p>
          <a:p>
            <a:r>
              <a:rPr lang="sv-SE" dirty="0"/>
              <a:t>Utbildning på grundläggande nivå</a:t>
            </a:r>
          </a:p>
          <a:p>
            <a:r>
              <a:rPr lang="sv-SE" dirty="0"/>
              <a:t>Utbildning på gymnasial nivå (inklusive yrkesutbildningar)</a:t>
            </a:r>
          </a:p>
          <a:p>
            <a:r>
              <a:rPr lang="sv-SE" dirty="0"/>
              <a:t>Utbildning i svenska för invandrare (</a:t>
            </a:r>
            <a:r>
              <a:rPr lang="sv-SE" dirty="0" err="1"/>
              <a:t>sfi</a:t>
            </a:r>
            <a:r>
              <a:rPr lang="sv-SE" dirty="0"/>
              <a:t>) </a:t>
            </a:r>
          </a:p>
          <a:p>
            <a:r>
              <a:rPr lang="sv-SE" dirty="0"/>
              <a:t>Anpassad utbildning på grundläggande nivå </a:t>
            </a:r>
          </a:p>
          <a:p>
            <a:r>
              <a:rPr lang="sv-SE" dirty="0"/>
              <a:t>Anpassad utbildning på gymnasial nivå </a:t>
            </a: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58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07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70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dirty="0">
                <a:solidFill>
                  <a:schemeClr val="tx1"/>
                </a:solidFill>
                <a:highlight>
                  <a:srgbClr val="FFFF00"/>
                </a:highlight>
              </a:rPr>
              <a:t>Beskriv hur användandet av informationen kan användas- både hos oss och hos kommuner</a:t>
            </a:r>
          </a:p>
          <a:p>
            <a:r>
              <a:rPr lang="sv-SE" sz="1800" b="0" dirty="0">
                <a:solidFill>
                  <a:schemeClr val="tx1"/>
                </a:solidFill>
                <a:highlight>
                  <a:srgbClr val="FFFF00"/>
                </a:highlight>
              </a:rPr>
              <a:t> </a:t>
            </a:r>
            <a:r>
              <a:rPr lang="sv-SE" sz="1800" b="0" dirty="0" err="1">
                <a:solidFill>
                  <a:schemeClr val="tx1"/>
                </a:solidFill>
                <a:highlight>
                  <a:srgbClr val="FFFF00"/>
                </a:highlight>
              </a:rPr>
              <a:t>exv</a:t>
            </a:r>
            <a:r>
              <a:rPr lang="sv-SE" sz="1800" b="0" dirty="0">
                <a:solidFill>
                  <a:schemeClr val="tx1"/>
                </a:solidFill>
                <a:highlight>
                  <a:srgbClr val="FFFF00"/>
                </a:highlight>
              </a:rPr>
              <a:t> </a:t>
            </a:r>
          </a:p>
          <a:p>
            <a:r>
              <a:rPr lang="sv-SE" sz="1800" b="0" dirty="0">
                <a:solidFill>
                  <a:schemeClr val="tx1"/>
                </a:solidFill>
                <a:highlight>
                  <a:srgbClr val="FFFF00"/>
                </a:highlight>
              </a:rPr>
              <a:t>Individinformation ger bättre förutsättningar att ge stöd till arbetssökande</a:t>
            </a:r>
          </a:p>
          <a:p>
            <a:r>
              <a:rPr lang="sv-SE" sz="1800" b="0" dirty="0">
                <a:solidFill>
                  <a:schemeClr val="tx1"/>
                </a:solidFill>
                <a:highlight>
                  <a:srgbClr val="FFFF00"/>
                </a:highlight>
              </a:rPr>
              <a:t>hur många som har fått beslut i etableringsprogrammet- ger planeringsförutsättningar för SFI (kan bidra till </a:t>
            </a:r>
            <a:r>
              <a:rPr lang="sv-SE" sz="1800" b="0" dirty="0" err="1">
                <a:solidFill>
                  <a:schemeClr val="tx1"/>
                </a:solidFill>
                <a:highlight>
                  <a:srgbClr val="FFFF00"/>
                </a:highlight>
              </a:rPr>
              <a:t>prognostiseráde</a:t>
            </a:r>
            <a:r>
              <a:rPr lang="sv-SE" sz="1800" b="0" dirty="0">
                <a:solidFill>
                  <a:schemeClr val="tx1"/>
                </a:solidFill>
                <a:highlight>
                  <a:srgbClr val="FFFF00"/>
                </a:highlight>
              </a:rPr>
              <a:t> bedömningar)</a:t>
            </a:r>
          </a:p>
          <a:p>
            <a:endParaRPr lang="sv-SE" sz="1800" b="0" dirty="0">
              <a:solidFill>
                <a:schemeClr val="tx1"/>
              </a:solidFill>
              <a:highlight>
                <a:srgbClr val="FFFF00"/>
              </a:highlight>
            </a:endParaRPr>
          </a:p>
          <a:p>
            <a:endParaRPr lang="sv-SE" sz="1800" b="0" dirty="0">
              <a:solidFill>
                <a:schemeClr val="tx1"/>
              </a:solidFill>
              <a:highlight>
                <a:srgbClr val="FFFF00"/>
              </a:highlight>
            </a:endParaRPr>
          </a:p>
          <a:p>
            <a:endParaRPr lang="sv-SE" sz="1800" b="0" dirty="0">
              <a:solidFill>
                <a:schemeClr val="tx1"/>
              </a:solidFill>
              <a:highlight>
                <a:srgbClr val="FFFF00"/>
              </a:highlight>
            </a:endParaRPr>
          </a:p>
          <a:p>
            <a:r>
              <a:rPr lang="sv-SE" sz="1800" b="0" dirty="0">
                <a:solidFill>
                  <a:schemeClr val="tx1"/>
                </a:solidFill>
                <a:highlight>
                  <a:srgbClr val="FFFF00"/>
                </a:highlight>
              </a:rPr>
              <a:t>SDK: </a:t>
            </a:r>
          </a:p>
          <a:p>
            <a:pPr marL="0" indent="0">
              <a:buFont typeface="Arial" panose="020B0604020202020204" pitchFamily="34" charset="0"/>
              <a:buNone/>
            </a:pPr>
            <a:r>
              <a:rPr lang="sv-SE" sz="1200" b="0" dirty="0">
                <a:solidFill>
                  <a:schemeClr val="tx1"/>
                </a:solidFill>
              </a:rPr>
              <a:t>SDK är en fristående klient hos oss på AF som har en gemensamma adressbok. Det används för utbyta icke strukturdata.</a:t>
            </a:r>
          </a:p>
          <a:p>
            <a:pPr marL="171450" indent="-171450">
              <a:buFont typeface="Arial" panose="020B0604020202020204" pitchFamily="34" charset="0"/>
              <a:buChar char="•"/>
            </a:pPr>
            <a:r>
              <a:rPr lang="sv-SE" sz="1200" b="0" dirty="0">
                <a:solidFill>
                  <a:srgbClr val="FF0000"/>
                </a:solidFill>
              </a:rPr>
              <a:t>Idag etablerad för ”myndighetsingång FK” hos oss.</a:t>
            </a:r>
            <a:endParaRPr lang="sv-SE" sz="1200" b="0" dirty="0">
              <a:solidFill>
                <a:schemeClr val="tx1"/>
              </a:solidFill>
            </a:endParaRPr>
          </a:p>
          <a:p>
            <a:pPr marL="171450" indent="-171450">
              <a:buFont typeface="Arial" panose="020B0604020202020204" pitchFamily="34" charset="0"/>
              <a:buChar char="•"/>
            </a:pPr>
            <a:r>
              <a:rPr lang="sv-SE" sz="1200" b="0" dirty="0">
                <a:solidFill>
                  <a:schemeClr val="tx1"/>
                </a:solidFill>
              </a:rPr>
              <a:t>Ytterligare nytt gränssnitt, ny inloggning  för handläggarna. </a:t>
            </a:r>
            <a:r>
              <a:rPr lang="sv-SE" sz="1200" b="0" dirty="0" err="1">
                <a:solidFill>
                  <a:schemeClr val="tx1"/>
                </a:solidFill>
              </a:rPr>
              <a:t>DiGG</a:t>
            </a:r>
            <a:r>
              <a:rPr lang="sv-SE" sz="1200" b="0" dirty="0">
                <a:solidFill>
                  <a:schemeClr val="tx1"/>
                </a:solidFill>
              </a:rPr>
              <a:t> ansvarar för </a:t>
            </a:r>
            <a:r>
              <a:rPr lang="sv-SE" sz="1200" b="0" dirty="0" err="1">
                <a:solidFill>
                  <a:schemeClr val="tx1"/>
                </a:solidFill>
              </a:rPr>
              <a:t>övergrippande</a:t>
            </a:r>
            <a:r>
              <a:rPr lang="sv-SE" sz="1200" b="0" dirty="0">
                <a:solidFill>
                  <a:schemeClr val="tx1"/>
                </a:solidFill>
              </a:rPr>
              <a:t> infrastruktur. Data lagras under infosamverkans paraply.</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63CAE6-3546-4A01-BBE9-044D7CD2D89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153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61641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4541784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2025-05-20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00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2025-05-20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095813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62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noProof="0"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930055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1466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76293729"/>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31807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60861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2025-05-20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2025-05-20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rgbClr val="95C23D"/>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461488391"/>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421973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24607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lvl1pPr>
              <a:buClr>
                <a:srgbClr val="95C23D"/>
              </a:buClr>
              <a:defRPr/>
            </a:lvl1pPr>
            <a:lvl2pPr>
              <a:buClr>
                <a:srgbClr val="95C23D"/>
              </a:buClr>
              <a:defRPr/>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2025-05-20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51046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2025-05-20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255422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1548251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12527571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3347941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988688110"/>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a:p>
        </p:txBody>
      </p:sp>
    </p:spTree>
    <p:extLst>
      <p:ext uri="{BB962C8B-B14F-4D97-AF65-F5344CB8AC3E}">
        <p14:creationId xmlns:p14="http://schemas.microsoft.com/office/powerpoint/2010/main" val="2591274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8633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52121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502116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29687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741720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23598731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2025-05-20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980433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2025-05-20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26653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4235789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8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900" y="4769691"/>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59982">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59982" indent="0" algn="l">
              <a:lnSpc>
                <a:spcPct val="100000"/>
              </a:lnSpc>
              <a:spcBef>
                <a:spcPts val="0"/>
              </a:spcBef>
              <a:buNone/>
              <a:defRPr sz="2800" u="none" baseline="0">
                <a:solidFill>
                  <a:schemeClr val="bg1"/>
                </a:solidFill>
                <a:uFill>
                  <a:solidFill>
                    <a:schemeClr val="accent2"/>
                  </a:solidFill>
                </a:u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132452693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695938" y="852394"/>
            <a:ext cx="5752125"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697564" y="1867942"/>
            <a:ext cx="5750498" cy="774221"/>
          </a:xfrm>
        </p:spPr>
        <p:txBody>
          <a:bodyPr>
            <a:noAutofit/>
          </a:bodyPr>
          <a:lstStyle>
            <a:lvl1pPr marL="0" indent="0" algn="ctr">
              <a:buNone/>
              <a:defRPr sz="2800">
                <a:solidFill>
                  <a:schemeClr val="bg1"/>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1"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64168"/>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900" y="4769690"/>
            <a:ext cx="1904122" cy="231483"/>
          </a:xfrm>
          <a:prstGeom prst="rect">
            <a:avLst/>
          </a:prstGeom>
          <a:ln w="12700">
            <a:miter lim="400000"/>
          </a:ln>
        </p:spPr>
      </p:pic>
    </p:spTree>
    <p:extLst>
      <p:ext uri="{BB962C8B-B14F-4D97-AF65-F5344CB8AC3E}">
        <p14:creationId xmlns:p14="http://schemas.microsoft.com/office/powerpoint/2010/main" val="20654226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89563741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4"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9714005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405352523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4" y="810899"/>
            <a:ext cx="3629210" cy="675000"/>
          </a:xfrm>
        </p:spPr>
        <p:txBody>
          <a:bodyPr/>
          <a:lstStyle/>
          <a:p>
            <a:r>
              <a:rPr lang="sv-SE" dirty="0"/>
              <a:t>Klicka här för att ändra format</a:t>
            </a:r>
          </a:p>
        </p:txBody>
      </p:sp>
      <p:sp>
        <p:nvSpPr>
          <p:cNvPr id="3" name="Platshållare för innehåll 2"/>
          <p:cNvSpPr>
            <a:spLocks noGrp="1"/>
          </p:cNvSpPr>
          <p:nvPr>
            <p:ph idx="1"/>
          </p:nvPr>
        </p:nvSpPr>
        <p:spPr>
          <a:xfrm>
            <a:off x="575044"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endParaRPr lang="sv-SE"/>
          </a:p>
        </p:txBody>
      </p:sp>
    </p:spTree>
    <p:extLst>
      <p:ext uri="{BB962C8B-B14F-4D97-AF65-F5344CB8AC3E}">
        <p14:creationId xmlns:p14="http://schemas.microsoft.com/office/powerpoint/2010/main" val="162078805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900"/>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2025-05-20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03520918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2025-05-20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5808776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0" name="Rektangel">
            <a:extLst>
              <a:ext uri="{FF2B5EF4-FFF2-40B4-BE49-F238E27FC236}">
                <a16:creationId xmlns:a16="http://schemas.microsoft.com/office/drawing/2014/main" id="{42471F8E-02EA-4CE1-BE1B-A1E039DB565A}"/>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80239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3763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
        <p:nvSpPr>
          <p:cNvPr id="14" name="Rektangel">
            <a:extLst>
              <a:ext uri="{FF2B5EF4-FFF2-40B4-BE49-F238E27FC236}">
                <a16:creationId xmlns:a16="http://schemas.microsoft.com/office/drawing/2014/main" id="{663B7BE2-35F6-4DF8-BDBF-699196D76BCC}"/>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8194207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9970325"/>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rgbClr val="95C23D"/>
            </a:solidFill>
          </a:ln>
        </p:spPr>
        <p:txBody>
          <a:bodyPr lIns="17144" tIns="17144" rIns="17144" bIns="17144"/>
          <a:lstStyle/>
          <a:p>
            <a:pPr>
              <a:spcBef>
                <a:spcPts val="750"/>
              </a:spcBef>
              <a:defRPr sz="7500" b="0"/>
            </a:pPr>
            <a:endParaRPr sz="2813"/>
          </a:p>
        </p:txBody>
      </p:sp>
      <p:sp>
        <p:nvSpPr>
          <p:cNvPr id="13" name="Rektangel">
            <a:extLst>
              <a:ext uri="{FF2B5EF4-FFF2-40B4-BE49-F238E27FC236}">
                <a16:creationId xmlns:a16="http://schemas.microsoft.com/office/drawing/2014/main" id="{397C658D-2B73-493A-BA48-66C606A31CF3}"/>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7044534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33356670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150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3165885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135261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2621189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1"/>
            <a:ext cx="4572000" cy="4680000"/>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18857766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2025-05-20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06017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49387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2025-05-20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8029330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6253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C6C808-12FE-459A-829D-DB80BF29BF48}"/>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761C8540-EA45-4A34-9EF9-9C1EAEC2DBB7}"/>
              </a:ext>
            </a:extLst>
          </p:cNvPr>
          <p:cNvSpPr>
            <a:spLocks noGrp="1"/>
          </p:cNvSpPr>
          <p:nvPr>
            <p:ph type="subTitle" idx="1"/>
          </p:nvPr>
        </p:nvSpPr>
        <p:spPr>
          <a:xfrm>
            <a:off x="1143000" y="2701528"/>
            <a:ext cx="6858000" cy="124182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BF4D137-9762-4C1C-A685-713120710AB7}"/>
              </a:ext>
            </a:extLst>
          </p:cNvPr>
          <p:cNvSpPr>
            <a:spLocks noGrp="1"/>
          </p:cNvSpPr>
          <p:nvPr>
            <p:ph type="dt" sz="half" idx="10"/>
          </p:nvPr>
        </p:nvSpPr>
        <p:spPr/>
        <p:txBody>
          <a:bodyPr/>
          <a:lstStyle/>
          <a:p>
            <a:fld id="{B558AA6E-CAD6-40D1-91FD-6DAE7DD3E5E8}" type="datetimeFigureOut">
              <a:rPr lang="sv-SE" smtClean="0">
                <a:solidFill>
                  <a:prstClr val="black"/>
                </a:solidFill>
              </a:rPr>
              <a:pPr/>
              <a:t>2025-05-20</a:t>
            </a:fld>
            <a:endParaRPr lang="sv-SE">
              <a:solidFill>
                <a:prstClr val="black"/>
              </a:solidFill>
            </a:endParaRPr>
          </a:p>
        </p:txBody>
      </p:sp>
      <p:sp>
        <p:nvSpPr>
          <p:cNvPr id="5" name="Platshållare för sidfot 4">
            <a:extLst>
              <a:ext uri="{FF2B5EF4-FFF2-40B4-BE49-F238E27FC236}">
                <a16:creationId xmlns:a16="http://schemas.microsoft.com/office/drawing/2014/main" id="{45252D22-1296-403D-B557-97D5113E3F2A}"/>
              </a:ext>
            </a:extLst>
          </p:cNvPr>
          <p:cNvSpPr>
            <a:spLocks noGrp="1"/>
          </p:cNvSpPr>
          <p:nvPr>
            <p:ph type="ftr" sz="quarter" idx="11"/>
          </p:nvPr>
        </p:nvSpPr>
        <p:spPr/>
        <p:txBody>
          <a:bodyPr/>
          <a:lstStyle/>
          <a:p>
            <a:endParaRPr lang="sv-SE">
              <a:solidFill>
                <a:prstClr val="black"/>
              </a:solidFill>
            </a:endParaRPr>
          </a:p>
        </p:txBody>
      </p:sp>
      <p:sp>
        <p:nvSpPr>
          <p:cNvPr id="6" name="Platshållare för bildnummer 5">
            <a:extLst>
              <a:ext uri="{FF2B5EF4-FFF2-40B4-BE49-F238E27FC236}">
                <a16:creationId xmlns:a16="http://schemas.microsoft.com/office/drawing/2014/main" id="{387C15F0-156C-4F05-935B-24434D18F670}"/>
              </a:ext>
            </a:extLst>
          </p:cNvPr>
          <p:cNvSpPr>
            <a:spLocks noGrp="1"/>
          </p:cNvSpPr>
          <p:nvPr>
            <p:ph type="sldNum" sz="quarter" idx="12"/>
          </p:nvPr>
        </p:nvSpPr>
        <p:spPr/>
        <p:txBody>
          <a:bodyPr/>
          <a:lstStyle/>
          <a:p>
            <a:fld id="{BD320CED-E75C-4858-86A2-4D5A2F3B323C}"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57935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0375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2025-05-20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527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image" Target="../media/image2.png"/><Relationship Id="rId4" Type="http://schemas.openxmlformats.org/officeDocument/2006/relationships/slideLayout" Target="../slideLayouts/slideLayout5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1.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rgbClr val="95C23D"/>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6004092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525"/>
        </a:spcBef>
        <a:buClr>
          <a:schemeClr val="accent1"/>
        </a:buClr>
        <a:buSzPct val="100000"/>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100000"/>
        </a:lnSpc>
        <a:spcBef>
          <a:spcPts val="450"/>
        </a:spcBef>
        <a:buClr>
          <a:schemeClr val="accent1"/>
        </a:buClr>
        <a:buSzPct val="110000"/>
        <a:buFont typeface="Arial" panose="020B0604020202020204" pitchFamily="34" charset="0"/>
        <a:buNone/>
        <a:defRPr sz="1500" kern="1200">
          <a:solidFill>
            <a:schemeClr val="tx1"/>
          </a:solidFill>
          <a:latin typeface="+mn-lt"/>
          <a:ea typeface="+mn-ea"/>
          <a:cs typeface="+mn-cs"/>
        </a:defRPr>
      </a:lvl2pPr>
      <a:lvl3pPr marL="6858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3pPr>
      <a:lvl4pPr marL="10287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4pPr>
      <a:lvl5pPr marL="1371600" indent="0" algn="l" defTabSz="685800" rtl="0" eaLnBrk="1" latinLnBrk="0" hangingPunct="1">
        <a:lnSpc>
          <a:spcPct val="100000"/>
        </a:lnSpc>
        <a:spcBef>
          <a:spcPts val="360"/>
        </a:spcBef>
        <a:buClr>
          <a:schemeClr val="accent1"/>
        </a:buClr>
        <a:buSzPct val="120000"/>
        <a:buFont typeface="Arial" panose="020B0604020202020204" pitchFamily="34" charset="0"/>
        <a:buNone/>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C5CB2548-7D24-4722-A3A5-DC2AE5CB3B1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8535617D-9B94-4F6D-9220-2325D3DFE4F4}"/>
              </a:ext>
            </a:extLst>
          </p:cNvPr>
          <p:cNvSpPr/>
          <p:nvPr userDrawn="1"/>
        </p:nvSpPr>
        <p:spPr>
          <a:xfrm>
            <a:off x="0" y="0"/>
            <a:ext cx="145034" cy="5148000"/>
          </a:xfrm>
          <a:prstGeom prst="rect">
            <a:avLst/>
          </a:prstGeom>
          <a:solidFill>
            <a:srgbClr val="95C23D"/>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338796917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4"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2025-05-20</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1"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0"/>
          <a:stretch>
            <a:fillRect/>
          </a:stretch>
        </p:blipFill>
        <p:spPr>
          <a:xfrm>
            <a:off x="7062900" y="4769690"/>
            <a:ext cx="1904122" cy="231483"/>
          </a:xfrm>
          <a:prstGeom prst="rect">
            <a:avLst/>
          </a:prstGeom>
          <a:ln w="12700">
            <a:miter lim="400000"/>
          </a:ln>
        </p:spPr>
      </p:pic>
    </p:spTree>
    <p:extLst>
      <p:ext uri="{BB962C8B-B14F-4D97-AF65-F5344CB8AC3E}">
        <p14:creationId xmlns:p14="http://schemas.microsoft.com/office/powerpoint/2010/main" val="18209950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685766" rtl="0" eaLnBrk="1" latinLnBrk="0" hangingPunct="1">
        <a:spcBef>
          <a:spcPct val="0"/>
        </a:spcBef>
        <a:buNone/>
        <a:defRPr sz="2700" b="1" kern="1200">
          <a:solidFill>
            <a:schemeClr val="bg1"/>
          </a:solidFill>
          <a:latin typeface="+mj-lt"/>
          <a:ea typeface="+mj-ea"/>
          <a:cs typeface="+mj-cs"/>
        </a:defRPr>
      </a:lvl1pPr>
    </p:titleStyle>
    <p:bodyStyle>
      <a:lvl1pPr marL="257162" indent="-257162" algn="l" defTabSz="685766"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185" indent="-214303" algn="l" defTabSz="685766"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07" indent="-171442" algn="l" defTabSz="685766"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090" indent="-171442" algn="l" defTabSz="685766"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2974" indent="-171442" algn="l" defTabSz="685766"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2025-05-20</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a:stretch>
            <a:fillRect/>
          </a:stretch>
        </p:blipFill>
        <p:spPr>
          <a:xfrm>
            <a:off x="7062898" y="4769689"/>
            <a:ext cx="1904122" cy="231483"/>
          </a:xfrm>
          <a:prstGeom prst="rect">
            <a:avLst/>
          </a:prstGeom>
          <a:ln w="12700">
            <a:miter lim="400000"/>
          </a:ln>
        </p:spPr>
      </p:pic>
      <p:sp>
        <p:nvSpPr>
          <p:cNvPr id="8" name="Rektangel">
            <a:extLst>
              <a:ext uri="{FF2B5EF4-FFF2-40B4-BE49-F238E27FC236}">
                <a16:creationId xmlns:a16="http://schemas.microsoft.com/office/drawing/2014/main" id="{AE4A9F4B-9713-4A78-86FA-86F0195E56B4}"/>
              </a:ext>
            </a:extLst>
          </p:cNvPr>
          <p:cNvSpPr/>
          <p:nvPr userDrawn="1"/>
        </p:nvSpPr>
        <p:spPr>
          <a:xfrm>
            <a:off x="0" y="0"/>
            <a:ext cx="145034" cy="5148000"/>
          </a:xfrm>
          <a:prstGeom prst="rect">
            <a:avLst/>
          </a:prstGeom>
          <a:solidFill>
            <a:srgbClr val="95C23D"/>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Tree>
    <p:extLst>
      <p:ext uri="{BB962C8B-B14F-4D97-AF65-F5344CB8AC3E}">
        <p14:creationId xmlns:p14="http://schemas.microsoft.com/office/powerpoint/2010/main" val="239100979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33E29E7-F9DA-FA38-0F36-05E8D5AE7CA2}"/>
              </a:ext>
            </a:extLst>
          </p:cNvPr>
          <p:cNvPicPr>
            <a:picLocks noChangeAspect="1"/>
          </p:cNvPicPr>
          <p:nvPr/>
        </p:nvPicPr>
        <p:blipFill>
          <a:blip r:embed="rId2"/>
          <a:srcRect t="20495"/>
          <a:stretch/>
        </p:blipFill>
        <p:spPr>
          <a:xfrm>
            <a:off x="123824" y="10"/>
            <a:ext cx="9020175" cy="5143490"/>
          </a:xfrm>
          <a:prstGeom prst="rect">
            <a:avLst/>
          </a:prstGeom>
          <a:noFill/>
        </p:spPr>
      </p:pic>
      <p:sp>
        <p:nvSpPr>
          <p:cNvPr id="6" name="textruta 5">
            <a:extLst>
              <a:ext uri="{FF2B5EF4-FFF2-40B4-BE49-F238E27FC236}">
                <a16:creationId xmlns:a16="http://schemas.microsoft.com/office/drawing/2014/main" id="{78910A38-A2E4-9124-4202-1A5E5E49075B}"/>
              </a:ext>
            </a:extLst>
          </p:cNvPr>
          <p:cNvSpPr txBox="1"/>
          <p:nvPr/>
        </p:nvSpPr>
        <p:spPr>
          <a:xfrm>
            <a:off x="276224" y="771257"/>
            <a:ext cx="8591551" cy="3600986"/>
          </a:xfrm>
          <a:prstGeom prst="rect">
            <a:avLst/>
          </a:prstGeom>
          <a:solidFill>
            <a:schemeClr val="tx1">
              <a:alpha val="44000"/>
            </a:schemeClr>
          </a:solidFill>
          <a:effectLst>
            <a:softEdge rad="635000"/>
          </a:effectLst>
        </p:spPr>
        <p:txBody>
          <a:bodyPr wrap="square" rtlCol="0">
            <a:spAutoFit/>
          </a:bodyPr>
          <a:lstStyle/>
          <a:p>
            <a:pPr algn="ctr"/>
            <a:br>
              <a:rPr lang="sv-SE" sz="6600" b="1" dirty="0">
                <a:solidFill>
                  <a:schemeClr val="bg1"/>
                </a:solidFill>
              </a:rPr>
            </a:br>
            <a:r>
              <a:rPr lang="sv-SE" sz="6600" b="1" dirty="0">
                <a:solidFill>
                  <a:schemeClr val="bg1"/>
                </a:solidFill>
              </a:rPr>
              <a:t>   </a:t>
            </a:r>
            <a:r>
              <a:rPr lang="sv-SE" sz="9600" b="1" dirty="0">
                <a:solidFill>
                  <a:schemeClr val="bg1"/>
                </a:solidFill>
              </a:rPr>
              <a:t>Välkomna   </a:t>
            </a:r>
            <a:br>
              <a:rPr lang="sv-SE" sz="6600" b="1" dirty="0">
                <a:solidFill>
                  <a:schemeClr val="bg1"/>
                </a:solidFill>
              </a:rPr>
            </a:br>
            <a:endParaRPr lang="sv-SE" sz="6600" b="1" dirty="0">
              <a:solidFill>
                <a:schemeClr val="bg1"/>
              </a:solidFill>
            </a:endParaRPr>
          </a:p>
        </p:txBody>
      </p:sp>
    </p:spTree>
    <p:extLst>
      <p:ext uri="{BB962C8B-B14F-4D97-AF65-F5344CB8AC3E}">
        <p14:creationId xmlns:p14="http://schemas.microsoft.com/office/powerpoint/2010/main" val="23409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D4D6196-010E-489B-0AB1-826295ED4074}"/>
              </a:ext>
            </a:extLst>
          </p:cNvPr>
          <p:cNvSpPr/>
          <p:nvPr/>
        </p:nvSpPr>
        <p:spPr>
          <a:xfrm>
            <a:off x="352976" y="3240134"/>
            <a:ext cx="8426691" cy="12061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4EEF2D93-724D-12CA-6903-324988D701AE}"/>
              </a:ext>
            </a:extLst>
          </p:cNvPr>
          <p:cNvSpPr>
            <a:spLocks noGrp="1"/>
          </p:cNvSpPr>
          <p:nvPr>
            <p:ph type="title"/>
          </p:nvPr>
        </p:nvSpPr>
        <p:spPr>
          <a:xfrm>
            <a:off x="393290" y="207486"/>
            <a:ext cx="8346061" cy="675000"/>
          </a:xfrm>
        </p:spPr>
        <p:txBody>
          <a:bodyPr/>
          <a:lstStyle/>
          <a:p>
            <a:r>
              <a:rPr lang="sv-SE" sz="3200" dirty="0"/>
              <a:t>Informationsutbyte</a:t>
            </a:r>
            <a:br>
              <a:rPr lang="sv-SE" sz="1600" dirty="0"/>
            </a:br>
            <a:r>
              <a:rPr lang="sv-SE" sz="1800" dirty="0"/>
              <a:t>långt förarbete</a:t>
            </a:r>
            <a:endParaRPr lang="sv-SE" sz="2400" dirty="0"/>
          </a:p>
        </p:txBody>
      </p:sp>
      <p:grpSp>
        <p:nvGrpSpPr>
          <p:cNvPr id="11" name="Grupp 10">
            <a:extLst>
              <a:ext uri="{FF2B5EF4-FFF2-40B4-BE49-F238E27FC236}">
                <a16:creationId xmlns:a16="http://schemas.microsoft.com/office/drawing/2014/main" id="{9225BBCF-E3B9-C1CE-3566-2B9ABF0606ED}"/>
              </a:ext>
            </a:extLst>
          </p:cNvPr>
          <p:cNvGrpSpPr/>
          <p:nvPr/>
        </p:nvGrpSpPr>
        <p:grpSpPr>
          <a:xfrm>
            <a:off x="985710" y="3372103"/>
            <a:ext cx="6775331" cy="898654"/>
            <a:chOff x="1189726" y="3653020"/>
            <a:chExt cx="9033774" cy="991941"/>
          </a:xfrm>
        </p:grpSpPr>
        <p:sp>
          <p:nvSpPr>
            <p:cNvPr id="25" name="Pil: sparr 24">
              <a:extLst>
                <a:ext uri="{FF2B5EF4-FFF2-40B4-BE49-F238E27FC236}">
                  <a16:creationId xmlns:a16="http://schemas.microsoft.com/office/drawing/2014/main" id="{AE456CFA-9AE3-AD70-7C8F-05092ABAA4E6}"/>
                </a:ext>
              </a:extLst>
            </p:cNvPr>
            <p:cNvSpPr/>
            <p:nvPr/>
          </p:nvSpPr>
          <p:spPr>
            <a:xfrm>
              <a:off x="1189726" y="3653020"/>
              <a:ext cx="2583481" cy="978545"/>
            </a:xfrm>
            <a:prstGeom prst="chevron">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00" b="1" i="1" u="none" strike="noStrike" kern="1200" cap="none" spc="0" normalizeH="0" baseline="0" noProof="0" dirty="0">
                  <a:ln>
                    <a:noFill/>
                  </a:ln>
                  <a:solidFill>
                    <a:prstClr val="white"/>
                  </a:solidFill>
                  <a:effectLst/>
                  <a:uLnTx/>
                  <a:uFillTx/>
                  <a:latin typeface="Arial"/>
                  <a:ea typeface="+mn-ea"/>
                  <a:cs typeface="+mn-cs"/>
                </a:rPr>
                <a:t>Proposition</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00" b="1" i="1" u="none" strike="noStrike" kern="1200" cap="none" spc="0" normalizeH="0" baseline="0" noProof="0" dirty="0">
                  <a:ln>
                    <a:noFill/>
                  </a:ln>
                  <a:solidFill>
                    <a:prstClr val="white"/>
                  </a:solidFill>
                  <a:effectLst/>
                  <a:uLnTx/>
                  <a:uFillTx/>
                  <a:latin typeface="Arial"/>
                  <a:ea typeface="+mn-ea"/>
                  <a:cs typeface="+mn-cs"/>
                </a:rPr>
                <a:t>18 mars 2025</a:t>
              </a:r>
            </a:p>
          </p:txBody>
        </p:sp>
        <p:sp>
          <p:nvSpPr>
            <p:cNvPr id="27" name="Pil: sparr 26">
              <a:extLst>
                <a:ext uri="{FF2B5EF4-FFF2-40B4-BE49-F238E27FC236}">
                  <a16:creationId xmlns:a16="http://schemas.microsoft.com/office/drawing/2014/main" id="{78EEB091-D106-6AE6-293A-852EE3A78A0C}"/>
                </a:ext>
              </a:extLst>
            </p:cNvPr>
            <p:cNvSpPr/>
            <p:nvPr/>
          </p:nvSpPr>
          <p:spPr>
            <a:xfrm>
              <a:off x="3457903" y="3666416"/>
              <a:ext cx="4325307" cy="978545"/>
            </a:xfrm>
            <a:prstGeom prst="chevron">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50" b="1" i="1" u="none" strike="noStrike" kern="1200" cap="none" spc="0" normalizeH="0" baseline="0" noProof="0" dirty="0">
                  <a:ln>
                    <a:noFill/>
                  </a:ln>
                  <a:solidFill>
                    <a:prstClr val="white"/>
                  </a:solidFill>
                  <a:effectLst/>
                  <a:uLnTx/>
                  <a:uFillTx/>
                  <a:latin typeface="Arial"/>
                  <a:ea typeface="+mn-ea"/>
                  <a:cs typeface="+mn-cs"/>
                </a:rPr>
                <a:t>Fortsatt utvecklingsarbete</a:t>
              </a:r>
            </a:p>
          </p:txBody>
        </p:sp>
        <p:sp>
          <p:nvSpPr>
            <p:cNvPr id="28" name="Pil: sparr 27">
              <a:extLst>
                <a:ext uri="{FF2B5EF4-FFF2-40B4-BE49-F238E27FC236}">
                  <a16:creationId xmlns:a16="http://schemas.microsoft.com/office/drawing/2014/main" id="{8C7EF305-1F8F-88F1-AC04-0FA2AAC85A69}"/>
                </a:ext>
              </a:extLst>
            </p:cNvPr>
            <p:cNvSpPr/>
            <p:nvPr/>
          </p:nvSpPr>
          <p:spPr>
            <a:xfrm>
              <a:off x="7467542" y="3653020"/>
              <a:ext cx="2755958" cy="978545"/>
            </a:xfrm>
            <a:prstGeom prst="chevron">
              <a:avLst/>
            </a:prstGeom>
            <a:solidFill>
              <a:srgbClr val="87AB3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Arial"/>
                  <a:ea typeface="+mn-ea"/>
                  <a:cs typeface="+mn-cs"/>
                </a:rPr>
                <a:t>Implementering och ikraftträdande</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Arial"/>
                  <a:ea typeface="+mn-ea"/>
                  <a:cs typeface="+mn-cs"/>
                </a:rPr>
                <a:t>mars 2026</a:t>
              </a:r>
            </a:p>
          </p:txBody>
        </p:sp>
      </p:grpSp>
      <p:grpSp>
        <p:nvGrpSpPr>
          <p:cNvPr id="12" name="Grupp 11">
            <a:extLst>
              <a:ext uri="{FF2B5EF4-FFF2-40B4-BE49-F238E27FC236}">
                <a16:creationId xmlns:a16="http://schemas.microsoft.com/office/drawing/2014/main" id="{CD93275B-99E1-CE09-333D-1020CC0390DF}"/>
              </a:ext>
            </a:extLst>
          </p:cNvPr>
          <p:cNvGrpSpPr/>
          <p:nvPr/>
        </p:nvGrpSpPr>
        <p:grpSpPr>
          <a:xfrm>
            <a:off x="352975" y="2140446"/>
            <a:ext cx="8400564" cy="813381"/>
            <a:chOff x="303896" y="1502356"/>
            <a:chExt cx="11200751" cy="897426"/>
          </a:xfrm>
        </p:grpSpPr>
        <p:grpSp>
          <p:nvGrpSpPr>
            <p:cNvPr id="19" name="Grupp 18">
              <a:extLst>
                <a:ext uri="{FF2B5EF4-FFF2-40B4-BE49-F238E27FC236}">
                  <a16:creationId xmlns:a16="http://schemas.microsoft.com/office/drawing/2014/main" id="{666CF223-43B4-0326-A73E-14389BD5B50A}"/>
                </a:ext>
              </a:extLst>
            </p:cNvPr>
            <p:cNvGrpSpPr/>
            <p:nvPr/>
          </p:nvGrpSpPr>
          <p:grpSpPr>
            <a:xfrm>
              <a:off x="303896" y="1515610"/>
              <a:ext cx="11200751" cy="884172"/>
              <a:chOff x="209757" y="1892146"/>
              <a:chExt cx="8425473" cy="483925"/>
            </a:xfrm>
          </p:grpSpPr>
          <p:sp>
            <p:nvSpPr>
              <p:cNvPr id="5" name="Pil: sparr 4">
                <a:extLst>
                  <a:ext uri="{FF2B5EF4-FFF2-40B4-BE49-F238E27FC236}">
                    <a16:creationId xmlns:a16="http://schemas.microsoft.com/office/drawing/2014/main" id="{D349160D-FB10-F091-1623-886214B1665E}"/>
                  </a:ext>
                </a:extLst>
              </p:cNvPr>
              <p:cNvSpPr/>
              <p:nvPr/>
            </p:nvSpPr>
            <p:spPr>
              <a:xfrm>
                <a:off x="209757" y="1897100"/>
                <a:ext cx="1780298" cy="478971"/>
              </a:xfrm>
              <a:prstGeom prst="chevron">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ea typeface="+mn-ea"/>
                    <a:cs typeface="+mn-cs"/>
                  </a:rPr>
                  <a:t>Regerings-uppdrag 2021</a:t>
                </a:r>
              </a:p>
            </p:txBody>
          </p:sp>
          <p:sp>
            <p:nvSpPr>
              <p:cNvPr id="6" name="Pil: sparr 5">
                <a:extLst>
                  <a:ext uri="{FF2B5EF4-FFF2-40B4-BE49-F238E27FC236}">
                    <a16:creationId xmlns:a16="http://schemas.microsoft.com/office/drawing/2014/main" id="{849F0F9E-FBAF-904D-1BCE-8F75530A0A73}"/>
                  </a:ext>
                </a:extLst>
              </p:cNvPr>
              <p:cNvSpPr/>
              <p:nvPr/>
            </p:nvSpPr>
            <p:spPr>
              <a:xfrm>
                <a:off x="1806415" y="1894623"/>
                <a:ext cx="1794547" cy="478971"/>
              </a:xfrm>
              <a:prstGeom prst="chevron">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ea typeface="+mn-ea"/>
                    <a:cs typeface="+mn-cs"/>
                  </a:rPr>
                  <a:t>Intern utredning på RK 2023</a:t>
                </a:r>
              </a:p>
            </p:txBody>
          </p:sp>
          <p:sp>
            <p:nvSpPr>
              <p:cNvPr id="7" name="Pil: sparr 6">
                <a:extLst>
                  <a:ext uri="{FF2B5EF4-FFF2-40B4-BE49-F238E27FC236}">
                    <a16:creationId xmlns:a16="http://schemas.microsoft.com/office/drawing/2014/main" id="{81E65564-75F3-A9CF-6993-B5A668B464B6}"/>
                  </a:ext>
                </a:extLst>
              </p:cNvPr>
              <p:cNvSpPr/>
              <p:nvPr/>
            </p:nvSpPr>
            <p:spPr>
              <a:xfrm>
                <a:off x="3436137" y="1892146"/>
                <a:ext cx="1794547" cy="478971"/>
              </a:xfrm>
              <a:prstGeom prst="chevron">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ea typeface="+mn-ea"/>
                    <a:cs typeface="+mn-cs"/>
                  </a:rPr>
                  <a:t>Remiss</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ea typeface="+mn-ea"/>
                    <a:cs typeface="+mn-cs"/>
                  </a:rPr>
                  <a:t>Sommar 2024</a:t>
                </a:r>
              </a:p>
            </p:txBody>
          </p:sp>
          <p:sp>
            <p:nvSpPr>
              <p:cNvPr id="8" name="Pil: sparr 7">
                <a:extLst>
                  <a:ext uri="{FF2B5EF4-FFF2-40B4-BE49-F238E27FC236}">
                    <a16:creationId xmlns:a16="http://schemas.microsoft.com/office/drawing/2014/main" id="{6B1D1554-6DB4-9D8D-5B29-92DFE06E6236}"/>
                  </a:ext>
                </a:extLst>
              </p:cNvPr>
              <p:cNvSpPr/>
              <p:nvPr/>
            </p:nvSpPr>
            <p:spPr>
              <a:xfrm>
                <a:off x="6669474" y="1892489"/>
                <a:ext cx="1965756" cy="478971"/>
              </a:xfrm>
              <a:prstGeom prst="chevron">
                <a:avLst/>
              </a:prstGeom>
              <a:solidFill>
                <a:srgbClr val="87AB3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Arial"/>
                    <a:ea typeface="+mn-ea"/>
                    <a:cs typeface="+mn-cs"/>
                  </a:rPr>
                  <a:t>Utveckling initieras</a:t>
                </a:r>
              </a:p>
            </p:txBody>
          </p:sp>
        </p:grpSp>
        <p:sp>
          <p:nvSpPr>
            <p:cNvPr id="4" name="Pil: sparr 3">
              <a:extLst>
                <a:ext uri="{FF2B5EF4-FFF2-40B4-BE49-F238E27FC236}">
                  <a16:creationId xmlns:a16="http://schemas.microsoft.com/office/drawing/2014/main" id="{622592F2-C471-AC77-261A-588013BCB0C2}"/>
                </a:ext>
              </a:extLst>
            </p:cNvPr>
            <p:cNvSpPr/>
            <p:nvPr/>
          </p:nvSpPr>
          <p:spPr>
            <a:xfrm>
              <a:off x="6734542" y="1502356"/>
              <a:ext cx="2385655" cy="875119"/>
            </a:xfrm>
            <a:prstGeom prst="chevron">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ea typeface="+mn-ea"/>
                  <a:cs typeface="+mn-cs"/>
                </a:rPr>
                <a:t>Medel i budgetprop.</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ea typeface="+mn-ea"/>
                  <a:cs typeface="+mn-cs"/>
                </a:rPr>
                <a:t>sept 2024</a:t>
              </a:r>
            </a:p>
          </p:txBody>
        </p:sp>
      </p:grpSp>
      <p:sp>
        <p:nvSpPr>
          <p:cNvPr id="13" name="textruta 12">
            <a:extLst>
              <a:ext uri="{FF2B5EF4-FFF2-40B4-BE49-F238E27FC236}">
                <a16:creationId xmlns:a16="http://schemas.microsoft.com/office/drawing/2014/main" id="{B089F1C4-7801-8C71-9C6D-F227C279A111}"/>
              </a:ext>
            </a:extLst>
          </p:cNvPr>
          <p:cNvSpPr txBox="1"/>
          <p:nvPr/>
        </p:nvSpPr>
        <p:spPr>
          <a:xfrm>
            <a:off x="352976" y="3221856"/>
            <a:ext cx="632734" cy="215444"/>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800" b="1" i="1" u="none" strike="noStrike" kern="1200" cap="none" spc="0" normalizeH="0" baseline="0" noProof="0" dirty="0">
                <a:ln>
                  <a:noFill/>
                </a:ln>
                <a:solidFill>
                  <a:prstClr val="black"/>
                </a:solidFill>
                <a:effectLst/>
                <a:uLnTx/>
                <a:uFillTx/>
                <a:latin typeface="Arial"/>
                <a:ea typeface="+mn-ea"/>
                <a:cs typeface="+mn-cs"/>
              </a:rPr>
              <a:t>2025-26</a:t>
            </a:r>
          </a:p>
        </p:txBody>
      </p:sp>
      <p:grpSp>
        <p:nvGrpSpPr>
          <p:cNvPr id="14" name="Grupp 13">
            <a:extLst>
              <a:ext uri="{FF2B5EF4-FFF2-40B4-BE49-F238E27FC236}">
                <a16:creationId xmlns:a16="http://schemas.microsoft.com/office/drawing/2014/main" id="{AAE978BA-A693-B2F3-9CAF-D0290BD9B88B}"/>
              </a:ext>
            </a:extLst>
          </p:cNvPr>
          <p:cNvGrpSpPr/>
          <p:nvPr/>
        </p:nvGrpSpPr>
        <p:grpSpPr>
          <a:xfrm>
            <a:off x="2370877" y="1232347"/>
            <a:ext cx="6382660" cy="666185"/>
            <a:chOff x="-84721" y="1952294"/>
            <a:chExt cx="5750087" cy="486156"/>
          </a:xfrm>
        </p:grpSpPr>
        <p:sp>
          <p:nvSpPr>
            <p:cNvPr id="15" name="Pil: sparr 14">
              <a:extLst>
                <a:ext uri="{FF2B5EF4-FFF2-40B4-BE49-F238E27FC236}">
                  <a16:creationId xmlns:a16="http://schemas.microsoft.com/office/drawing/2014/main" id="{5495D968-A8A5-E9EB-D2CC-3CD7D9C15F4A}"/>
                </a:ext>
              </a:extLst>
            </p:cNvPr>
            <p:cNvSpPr/>
            <p:nvPr/>
          </p:nvSpPr>
          <p:spPr>
            <a:xfrm>
              <a:off x="-84721" y="1959478"/>
              <a:ext cx="2084720" cy="478971"/>
            </a:xfrm>
            <a:prstGeom prst="chevron">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white"/>
                  </a:solidFill>
                  <a:effectLst/>
                  <a:uLnTx/>
                  <a:uFillTx/>
                  <a:latin typeface="Arial"/>
                  <a:ea typeface="+mn-ea"/>
                  <a:cs typeface="+mn-cs"/>
                </a:rPr>
                <a:t>Uppföljning Matchning till jobb genom utbildning, februari 2018</a:t>
              </a:r>
            </a:p>
          </p:txBody>
        </p:sp>
        <p:sp>
          <p:nvSpPr>
            <p:cNvPr id="16" name="Pil: sparr 15">
              <a:extLst>
                <a:ext uri="{FF2B5EF4-FFF2-40B4-BE49-F238E27FC236}">
                  <a16:creationId xmlns:a16="http://schemas.microsoft.com/office/drawing/2014/main" id="{EC6AC8DA-6796-21B4-C248-699BFCE47119}"/>
                </a:ext>
              </a:extLst>
            </p:cNvPr>
            <p:cNvSpPr/>
            <p:nvPr/>
          </p:nvSpPr>
          <p:spPr>
            <a:xfrm>
              <a:off x="1856310" y="1959479"/>
              <a:ext cx="1689831" cy="478971"/>
            </a:xfrm>
            <a:prstGeom prst="chevron">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Arial"/>
                  <a:ea typeface="+mn-ea"/>
                  <a:cs typeface="+mn-cs"/>
                </a:rPr>
                <a:t>Regeringsupp-drag m. Skolverket </a:t>
              </a:r>
              <a:br>
                <a:rPr kumimoji="0" lang="sv-SE" sz="1000" b="1" i="0" u="none" strike="noStrike" kern="1200" cap="none" spc="0" normalizeH="0" baseline="0" noProof="0" dirty="0">
                  <a:ln>
                    <a:noFill/>
                  </a:ln>
                  <a:solidFill>
                    <a:prstClr val="white"/>
                  </a:solidFill>
                  <a:effectLst/>
                  <a:uLnTx/>
                  <a:uFillTx/>
                  <a:latin typeface="Arial"/>
                  <a:ea typeface="+mn-ea"/>
                  <a:cs typeface="+mn-cs"/>
                </a:rPr>
              </a:br>
              <a:r>
                <a:rPr kumimoji="0" lang="sv-SE" sz="1000" b="1" i="0" u="none" strike="noStrike" kern="1200" cap="none" spc="0" normalizeH="0" baseline="0" noProof="0" dirty="0">
                  <a:ln>
                    <a:noFill/>
                  </a:ln>
                  <a:solidFill>
                    <a:prstClr val="white"/>
                  </a:solidFill>
                  <a:effectLst/>
                  <a:uLnTx/>
                  <a:uFillTx/>
                  <a:latin typeface="Arial"/>
                  <a:ea typeface="+mn-ea"/>
                  <a:cs typeface="+mn-cs"/>
                </a:rPr>
                <a:t>2018-19</a:t>
              </a:r>
            </a:p>
          </p:txBody>
        </p:sp>
        <p:sp>
          <p:nvSpPr>
            <p:cNvPr id="17" name="Pil: sparr 16">
              <a:extLst>
                <a:ext uri="{FF2B5EF4-FFF2-40B4-BE49-F238E27FC236}">
                  <a16:creationId xmlns:a16="http://schemas.microsoft.com/office/drawing/2014/main" id="{1B5FD9C0-5C39-5AE7-B974-48C2F96F0E25}"/>
                </a:ext>
              </a:extLst>
            </p:cNvPr>
            <p:cNvSpPr/>
            <p:nvPr/>
          </p:nvSpPr>
          <p:spPr>
            <a:xfrm>
              <a:off x="3402453" y="1952294"/>
              <a:ext cx="2262913" cy="478971"/>
            </a:xfrm>
            <a:prstGeom prst="chevron">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ea typeface="+mn-ea"/>
                  <a:cs typeface="+mn-cs"/>
                </a:rPr>
                <a:t>Fyra st. återrapporter övergångar till studier dec. 2018 – feb. 2022</a:t>
              </a:r>
            </a:p>
          </p:txBody>
        </p:sp>
      </p:grpSp>
    </p:spTree>
    <p:extLst>
      <p:ext uri="{BB962C8B-B14F-4D97-AF65-F5344CB8AC3E}">
        <p14:creationId xmlns:p14="http://schemas.microsoft.com/office/powerpoint/2010/main" val="241360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55DC46-DAE8-B4A7-5E7F-BBD72A7FF8FB}"/>
              </a:ext>
            </a:extLst>
          </p:cNvPr>
          <p:cNvSpPr>
            <a:spLocks noGrp="1"/>
          </p:cNvSpPr>
          <p:nvPr>
            <p:ph type="title"/>
          </p:nvPr>
        </p:nvSpPr>
        <p:spPr>
          <a:xfrm>
            <a:off x="575043" y="374791"/>
            <a:ext cx="3629210" cy="675000"/>
          </a:xfrm>
        </p:spPr>
        <p:txBody>
          <a:bodyPr anchor="t">
            <a:normAutofit/>
          </a:bodyPr>
          <a:lstStyle/>
          <a:p>
            <a:r>
              <a:rPr lang="sv-SE" dirty="0"/>
              <a:t>Utmaningar idag</a:t>
            </a:r>
          </a:p>
        </p:txBody>
      </p:sp>
      <p:sp>
        <p:nvSpPr>
          <p:cNvPr id="3" name="Platshållare för innehåll 2">
            <a:extLst>
              <a:ext uri="{FF2B5EF4-FFF2-40B4-BE49-F238E27FC236}">
                <a16:creationId xmlns:a16="http://schemas.microsoft.com/office/drawing/2014/main" id="{81869945-DB45-7E24-2BDC-A03F96D72A78}"/>
              </a:ext>
            </a:extLst>
          </p:cNvPr>
          <p:cNvSpPr>
            <a:spLocks noGrp="1"/>
          </p:cNvSpPr>
          <p:nvPr>
            <p:ph idx="1"/>
          </p:nvPr>
        </p:nvSpPr>
        <p:spPr>
          <a:xfrm>
            <a:off x="575043" y="1138503"/>
            <a:ext cx="3629210" cy="3541496"/>
          </a:xfrm>
        </p:spPr>
        <p:txBody>
          <a:bodyPr>
            <a:normAutofit/>
          </a:bodyPr>
          <a:lstStyle/>
          <a:p>
            <a:pPr>
              <a:lnSpc>
                <a:spcPct val="90000"/>
              </a:lnSpc>
            </a:pPr>
            <a:r>
              <a:rPr lang="sv-SE" sz="1600" b="1" dirty="0"/>
              <a:t>Arbetsförmedlingen</a:t>
            </a:r>
            <a:r>
              <a:rPr lang="sv-SE" sz="1600" dirty="0"/>
              <a:t> saknar tillgång till information om individens ansökningsprocess och deltagande. Det påverkar möjligheterna att fatta ändamålsenliga beslut och effektiv uppföljning. </a:t>
            </a:r>
          </a:p>
          <a:p>
            <a:pPr>
              <a:lnSpc>
                <a:spcPct val="90000"/>
              </a:lnSpc>
            </a:pPr>
            <a:r>
              <a:rPr lang="sv-SE" sz="1600" b="1" dirty="0"/>
              <a:t>Kommunen</a:t>
            </a:r>
            <a:r>
              <a:rPr lang="sv-SE" sz="1600" dirty="0"/>
              <a:t> har begränsade förutsättningar att ta del av Arbetsförmedlingens bedömningar och information om individens process. </a:t>
            </a:r>
          </a:p>
          <a:p>
            <a:pPr>
              <a:lnSpc>
                <a:spcPct val="90000"/>
              </a:lnSpc>
            </a:pPr>
            <a:r>
              <a:rPr lang="sv-SE" sz="1600" b="1" dirty="0"/>
              <a:t>Individen drabbas </a:t>
            </a:r>
            <a:r>
              <a:rPr lang="sv-SE" sz="1600" dirty="0"/>
              <a:t>negativt av att aktörer inte kan utbyta information. </a:t>
            </a:r>
          </a:p>
          <a:p>
            <a:pPr>
              <a:lnSpc>
                <a:spcPct val="90000"/>
              </a:lnSpc>
            </a:pPr>
            <a:endParaRPr lang="sv-SE" sz="1600" dirty="0"/>
          </a:p>
        </p:txBody>
      </p:sp>
      <p:pic>
        <p:nvPicPr>
          <p:cNvPr id="8" name="Platshållare för bild 7">
            <a:extLst>
              <a:ext uri="{FF2B5EF4-FFF2-40B4-BE49-F238E27FC236}">
                <a16:creationId xmlns:a16="http://schemas.microsoft.com/office/drawing/2014/main" id="{0E4E6A6A-1F58-4D41-85E1-513F2679BDCB}"/>
              </a:ext>
            </a:extLst>
          </p:cNvPr>
          <p:cNvPicPr>
            <a:picLocks noGrp="1" noChangeAspect="1"/>
          </p:cNvPicPr>
          <p:nvPr>
            <p:ph type="pic" sz="quarter" idx="10"/>
          </p:nvPr>
        </p:nvPicPr>
        <p:blipFill>
          <a:blip r:embed="rId3"/>
          <a:srcRect l="3176" r="3176"/>
          <a:stretch/>
        </p:blipFill>
        <p:spPr/>
      </p:pic>
    </p:spTree>
    <p:extLst>
      <p:ext uri="{BB962C8B-B14F-4D97-AF65-F5344CB8AC3E}">
        <p14:creationId xmlns:p14="http://schemas.microsoft.com/office/powerpoint/2010/main" val="70827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FD5376A-7084-939C-3FA4-E109D0F8CB78}"/>
              </a:ext>
            </a:extLst>
          </p:cNvPr>
          <p:cNvSpPr/>
          <p:nvPr/>
        </p:nvSpPr>
        <p:spPr>
          <a:xfrm>
            <a:off x="514427" y="3271640"/>
            <a:ext cx="8324773" cy="130302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AF8CB618-9A09-9C0B-537B-FF9E2F18FD72}"/>
              </a:ext>
            </a:extLst>
          </p:cNvPr>
          <p:cNvSpPr/>
          <p:nvPr/>
        </p:nvSpPr>
        <p:spPr>
          <a:xfrm>
            <a:off x="514427" y="1356360"/>
            <a:ext cx="8324773" cy="1303020"/>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38A9E16-A173-181C-F3EF-E2CDE4E6272F}"/>
              </a:ext>
            </a:extLst>
          </p:cNvPr>
          <p:cNvSpPr>
            <a:spLocks noGrp="1"/>
          </p:cNvSpPr>
          <p:nvPr>
            <p:ph type="title"/>
          </p:nvPr>
        </p:nvSpPr>
        <p:spPr>
          <a:xfrm>
            <a:off x="514427" y="170938"/>
            <a:ext cx="7348928" cy="740138"/>
          </a:xfrm>
        </p:spPr>
        <p:txBody>
          <a:bodyPr/>
          <a:lstStyle/>
          <a:p>
            <a:r>
              <a:rPr lang="sv-SE" sz="3200" dirty="0"/>
              <a:t>Föreslagen ny författning</a:t>
            </a:r>
          </a:p>
        </p:txBody>
      </p:sp>
      <p:sp>
        <p:nvSpPr>
          <p:cNvPr id="3" name="Platshållare för innehåll 2">
            <a:extLst>
              <a:ext uri="{FF2B5EF4-FFF2-40B4-BE49-F238E27FC236}">
                <a16:creationId xmlns:a16="http://schemas.microsoft.com/office/drawing/2014/main" id="{3B8A082D-6590-98B5-6B08-19F544CECE45}"/>
              </a:ext>
            </a:extLst>
          </p:cNvPr>
          <p:cNvSpPr>
            <a:spLocks noGrp="1"/>
          </p:cNvSpPr>
          <p:nvPr>
            <p:ph idx="1"/>
          </p:nvPr>
        </p:nvSpPr>
        <p:spPr>
          <a:xfrm>
            <a:off x="514427" y="897498"/>
            <a:ext cx="8019974" cy="3419856"/>
          </a:xfrm>
        </p:spPr>
        <p:txBody>
          <a:bodyPr vert="horz" lIns="0" tIns="0" rIns="0" bIns="0" rtlCol="0" anchor="t">
            <a:noAutofit/>
          </a:bodyPr>
          <a:lstStyle/>
          <a:p>
            <a:pPr marL="0" indent="0" algn="l">
              <a:buNone/>
            </a:pPr>
            <a:r>
              <a:rPr lang="sv-SE" b="1" u="none" strike="noStrike" baseline="0" dirty="0">
                <a:solidFill>
                  <a:schemeClr val="accent1"/>
                </a:solidFill>
              </a:rPr>
              <a:t>Från kommuner till Arbetsförmedlingen</a:t>
            </a:r>
          </a:p>
          <a:p>
            <a:pPr marL="0" indent="0" algn="l">
              <a:buNone/>
            </a:pPr>
            <a:endParaRPr lang="sv-SE" sz="1600" b="0" u="none" strike="noStrike" baseline="0" dirty="0">
              <a:solidFill>
                <a:schemeClr val="accent1"/>
              </a:solidFill>
            </a:endParaRPr>
          </a:p>
          <a:p>
            <a:pPr marL="300038" lvl="1" indent="0">
              <a:buNone/>
            </a:pPr>
            <a:r>
              <a:rPr lang="sv-SE" sz="1600" b="1" i="1" u="none" strike="noStrike" baseline="0" dirty="0">
                <a:solidFill>
                  <a:schemeClr val="bg1"/>
                </a:solidFill>
              </a:rPr>
              <a:t>En kommun ska till Arbetsförmedlingen lämna de uppgifter om en arbetssökande som behövs för ett ärende inom den arbetsmarknadspolitiska verksamheten. De uppgifter som kommunen ska lämna enligt första stycket är endast sådana som finns inom den kommunala vuxenutbildningen.</a:t>
            </a:r>
            <a:endParaRPr lang="sv-SE" sz="1600" b="1" i="1" dirty="0">
              <a:solidFill>
                <a:schemeClr val="bg1"/>
              </a:solidFill>
              <a:cs typeface="Arial"/>
            </a:endParaRPr>
          </a:p>
          <a:p>
            <a:pPr marL="0" indent="0" algn="l">
              <a:buNone/>
            </a:pPr>
            <a:endParaRPr lang="sv-SE" b="1" u="none" strike="noStrike" baseline="0" dirty="0">
              <a:solidFill>
                <a:schemeClr val="accent1"/>
              </a:solidFill>
            </a:endParaRPr>
          </a:p>
          <a:p>
            <a:pPr marL="0" indent="0" algn="l">
              <a:buNone/>
            </a:pPr>
            <a:r>
              <a:rPr lang="sv-SE" b="1" u="none" strike="noStrike" baseline="0" dirty="0">
                <a:solidFill>
                  <a:schemeClr val="accent1"/>
                </a:solidFill>
              </a:rPr>
              <a:t>Från Arbetsförmedlingen till kommuner</a:t>
            </a:r>
          </a:p>
          <a:p>
            <a:pPr marL="0" indent="0" algn="l">
              <a:buNone/>
            </a:pPr>
            <a:endParaRPr lang="sv-SE" sz="1600" b="0" i="1" u="none" strike="noStrike" baseline="0" dirty="0">
              <a:solidFill>
                <a:schemeClr val="accent1"/>
              </a:solidFill>
            </a:endParaRPr>
          </a:p>
          <a:p>
            <a:pPr marL="300038" lvl="1" indent="0">
              <a:buNone/>
            </a:pPr>
            <a:r>
              <a:rPr lang="sv-SE" sz="1600" b="1" i="1" u="none" strike="noStrike" baseline="0" dirty="0">
                <a:solidFill>
                  <a:schemeClr val="bg1"/>
                </a:solidFill>
              </a:rPr>
              <a:t>Arbetsförmedlingen ska till en kommun lämna uppgifter om den som är anvisad till ett arbetsmarknadspolitiskt program, om uppgifterna behövs inom den kommunala vuxenutbildningen.</a:t>
            </a:r>
            <a:endParaRPr lang="sv-SE" sz="1600" b="1" i="1" dirty="0">
              <a:solidFill>
                <a:schemeClr val="bg1"/>
              </a:solidFill>
            </a:endParaRPr>
          </a:p>
          <a:p>
            <a:pPr marL="0" indent="0">
              <a:buNone/>
            </a:pPr>
            <a:endParaRPr lang="sv-SE" sz="1500" dirty="0">
              <a:solidFill>
                <a:schemeClr val="accent1"/>
              </a:solidFill>
            </a:endParaRPr>
          </a:p>
        </p:txBody>
      </p:sp>
    </p:spTree>
    <p:extLst>
      <p:ext uri="{BB962C8B-B14F-4D97-AF65-F5344CB8AC3E}">
        <p14:creationId xmlns:p14="http://schemas.microsoft.com/office/powerpoint/2010/main" val="275556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20C14-48B2-F36C-E2E4-8C5ED9B22DF9}"/>
              </a:ext>
            </a:extLst>
          </p:cNvPr>
          <p:cNvSpPr>
            <a:spLocks noGrp="1"/>
          </p:cNvSpPr>
          <p:nvPr>
            <p:ph type="ctrTitle"/>
          </p:nvPr>
        </p:nvSpPr>
        <p:spPr/>
        <p:txBody>
          <a:bodyPr/>
          <a:lstStyle/>
          <a:p>
            <a:r>
              <a:rPr lang="sv-SE" dirty="0"/>
              <a:t>Informationsutbyte mellan Arbetsförmedlingen och kommuner Komvux</a:t>
            </a:r>
          </a:p>
        </p:txBody>
      </p:sp>
      <p:sp>
        <p:nvSpPr>
          <p:cNvPr id="3" name="Underrubrik 2">
            <a:extLst>
              <a:ext uri="{FF2B5EF4-FFF2-40B4-BE49-F238E27FC236}">
                <a16:creationId xmlns:a16="http://schemas.microsoft.com/office/drawing/2014/main" id="{600DC429-FF0D-4D5A-E713-BE5665D30ACE}"/>
              </a:ext>
            </a:extLst>
          </p:cNvPr>
          <p:cNvSpPr>
            <a:spLocks noGrp="1"/>
          </p:cNvSpPr>
          <p:nvPr>
            <p:ph type="subTitle" idx="1"/>
          </p:nvPr>
        </p:nvSpPr>
        <p:spPr/>
        <p:txBody>
          <a:bodyPr/>
          <a:lstStyle/>
          <a:p>
            <a:r>
              <a:rPr lang="sv-SE" dirty="0"/>
              <a:t>Hur ska vi göra?</a:t>
            </a:r>
          </a:p>
        </p:txBody>
      </p:sp>
    </p:spTree>
    <p:extLst>
      <p:ext uri="{BB962C8B-B14F-4D97-AF65-F5344CB8AC3E}">
        <p14:creationId xmlns:p14="http://schemas.microsoft.com/office/powerpoint/2010/main" val="2716074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ADA3DC-8B4F-4AF2-EE78-F5EFC31FD213}"/>
              </a:ext>
            </a:extLst>
          </p:cNvPr>
          <p:cNvSpPr>
            <a:spLocks noGrp="1"/>
          </p:cNvSpPr>
          <p:nvPr>
            <p:ph type="title"/>
          </p:nvPr>
        </p:nvSpPr>
        <p:spPr>
          <a:xfrm>
            <a:off x="575043" y="333821"/>
            <a:ext cx="3629210" cy="675000"/>
          </a:xfrm>
        </p:spPr>
        <p:txBody>
          <a:bodyPr anchor="t">
            <a:normAutofit/>
          </a:bodyPr>
          <a:lstStyle/>
          <a:p>
            <a:r>
              <a:rPr lang="sv-SE" dirty="0"/>
              <a:t>Uppdraget</a:t>
            </a:r>
          </a:p>
        </p:txBody>
      </p:sp>
      <p:sp>
        <p:nvSpPr>
          <p:cNvPr id="3" name="Underrubrik 2">
            <a:extLst>
              <a:ext uri="{FF2B5EF4-FFF2-40B4-BE49-F238E27FC236}">
                <a16:creationId xmlns:a16="http://schemas.microsoft.com/office/drawing/2014/main" id="{1EA5B60E-80F3-62AD-D1CC-234484167BD8}"/>
              </a:ext>
            </a:extLst>
          </p:cNvPr>
          <p:cNvSpPr>
            <a:spLocks noGrp="1"/>
          </p:cNvSpPr>
          <p:nvPr>
            <p:ph idx="1"/>
          </p:nvPr>
        </p:nvSpPr>
        <p:spPr>
          <a:xfrm>
            <a:off x="575043" y="885826"/>
            <a:ext cx="3416512" cy="3645124"/>
          </a:xfrm>
        </p:spPr>
        <p:txBody>
          <a:bodyPr>
            <a:normAutofit/>
          </a:bodyPr>
          <a:lstStyle/>
          <a:p>
            <a:pPr>
              <a:lnSpc>
                <a:spcPct val="90000"/>
              </a:lnSpc>
            </a:pPr>
            <a:r>
              <a:rPr lang="sv-SE" sz="1600" dirty="0">
                <a:latin typeface="+mj-lt"/>
              </a:rPr>
              <a:t>Arbetsförmedlingen ska bygga en lösning för att underlätta ett informationsutbyte enligt ny lag som föreslås träda i kraft </a:t>
            </a:r>
            <a:r>
              <a:rPr lang="sv-SE" sz="1600" b="1" dirty="0">
                <a:latin typeface="+mj-lt"/>
              </a:rPr>
              <a:t>1 mars 2026</a:t>
            </a:r>
            <a:r>
              <a:rPr lang="sv-SE" sz="1600" dirty="0">
                <a:latin typeface="+mj-lt"/>
              </a:rPr>
              <a:t>.</a:t>
            </a:r>
          </a:p>
          <a:p>
            <a:pPr>
              <a:lnSpc>
                <a:spcPct val="90000"/>
              </a:lnSpc>
            </a:pPr>
            <a:r>
              <a:rPr lang="sv-SE" sz="1600" dirty="0">
                <a:latin typeface="+mj-lt"/>
              </a:rPr>
              <a:t>Lösningen ska bidra till ett </a:t>
            </a:r>
            <a:r>
              <a:rPr lang="sv-SE" sz="1600" b="1" dirty="0">
                <a:latin typeface="+mj-lt"/>
              </a:rPr>
              <a:t>operativt, automatiserat och digitalt </a:t>
            </a:r>
            <a:r>
              <a:rPr lang="sv-SE" sz="1600" dirty="0">
                <a:latin typeface="+mj-lt"/>
              </a:rPr>
              <a:t>informationsutbyte</a:t>
            </a:r>
            <a:r>
              <a:rPr lang="sv-SE" sz="1600" b="1" dirty="0">
                <a:latin typeface="+mj-lt"/>
              </a:rPr>
              <a:t> </a:t>
            </a:r>
            <a:r>
              <a:rPr lang="sv-SE" sz="1600" dirty="0">
                <a:latin typeface="+mj-lt"/>
              </a:rPr>
              <a:t>mellan Arbetsförmedlingen och Komvux för att underlätta handläggning, stöd och uppföljning. </a:t>
            </a:r>
          </a:p>
          <a:p>
            <a:pPr>
              <a:lnSpc>
                <a:spcPct val="90000"/>
              </a:lnSpc>
            </a:pPr>
            <a:r>
              <a:rPr lang="sv-SE" sz="1600" dirty="0">
                <a:latin typeface="+mj-lt"/>
              </a:rPr>
              <a:t>Utvecklingsarbetet sker </a:t>
            </a:r>
            <a:r>
              <a:rPr lang="sv-SE" sz="1600" b="1" dirty="0">
                <a:latin typeface="+mj-lt"/>
              </a:rPr>
              <a:t>i samarbete </a:t>
            </a:r>
            <a:r>
              <a:rPr lang="sv-SE" sz="1600" dirty="0">
                <a:latin typeface="+mj-lt"/>
              </a:rPr>
              <a:t>med kommunrepresentanter, SKR, Kommunernas IT-leverantörer, Skolverket etc.</a:t>
            </a:r>
          </a:p>
          <a:p>
            <a:pPr>
              <a:lnSpc>
                <a:spcPct val="90000"/>
              </a:lnSpc>
            </a:pPr>
            <a:endParaRPr lang="sv-SE" sz="1600" dirty="0">
              <a:latin typeface="+mj-lt"/>
            </a:endParaRPr>
          </a:p>
        </p:txBody>
      </p:sp>
      <p:pic>
        <p:nvPicPr>
          <p:cNvPr id="6" name="Bildobjekt 5">
            <a:extLst>
              <a:ext uri="{FF2B5EF4-FFF2-40B4-BE49-F238E27FC236}">
                <a16:creationId xmlns:a16="http://schemas.microsoft.com/office/drawing/2014/main" id="{96CCF9D3-B7C2-3669-AEE0-073A92D9A02F}"/>
              </a:ext>
            </a:extLst>
          </p:cNvPr>
          <p:cNvPicPr>
            <a:picLocks noChangeAspect="1"/>
          </p:cNvPicPr>
          <p:nvPr/>
        </p:nvPicPr>
        <p:blipFill>
          <a:blip r:embed="rId2"/>
          <a:stretch>
            <a:fillRect/>
          </a:stretch>
        </p:blipFill>
        <p:spPr>
          <a:xfrm>
            <a:off x="4572000" y="-2"/>
            <a:ext cx="4572000" cy="4680000"/>
          </a:xfrm>
          <a:prstGeom prst="rect">
            <a:avLst/>
          </a:prstGeom>
          <a:noFill/>
        </p:spPr>
      </p:pic>
    </p:spTree>
    <p:extLst>
      <p:ext uri="{BB962C8B-B14F-4D97-AF65-F5344CB8AC3E}">
        <p14:creationId xmlns:p14="http://schemas.microsoft.com/office/powerpoint/2010/main" val="155281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34F607-83AF-AE4A-CBF2-05A8E8A9829A}"/>
              </a:ext>
            </a:extLst>
          </p:cNvPr>
          <p:cNvSpPr>
            <a:spLocks noGrp="1"/>
          </p:cNvSpPr>
          <p:nvPr>
            <p:ph type="title"/>
          </p:nvPr>
        </p:nvSpPr>
        <p:spPr>
          <a:xfrm>
            <a:off x="575043" y="239399"/>
            <a:ext cx="7422784" cy="675000"/>
          </a:xfrm>
        </p:spPr>
        <p:txBody>
          <a:bodyPr/>
          <a:lstStyle/>
          <a:p>
            <a:r>
              <a:rPr lang="sv-SE" dirty="0"/>
              <a:t>Viktiga parter i en komplex utveckling</a:t>
            </a:r>
          </a:p>
        </p:txBody>
      </p:sp>
      <p:pic>
        <p:nvPicPr>
          <p:cNvPr id="8" name="Bildobjekt 7">
            <a:extLst>
              <a:ext uri="{FF2B5EF4-FFF2-40B4-BE49-F238E27FC236}">
                <a16:creationId xmlns:a16="http://schemas.microsoft.com/office/drawing/2014/main" id="{F79777F2-7DC4-2B9D-F2D4-CA823F901508}"/>
              </a:ext>
            </a:extLst>
          </p:cNvPr>
          <p:cNvPicPr>
            <a:picLocks noChangeAspect="1"/>
          </p:cNvPicPr>
          <p:nvPr/>
        </p:nvPicPr>
        <p:blipFill>
          <a:blip r:embed="rId2"/>
          <a:stretch>
            <a:fillRect/>
          </a:stretch>
        </p:blipFill>
        <p:spPr>
          <a:xfrm>
            <a:off x="597903" y="1264881"/>
            <a:ext cx="898568" cy="836120"/>
          </a:xfrm>
          <a:prstGeom prst="rect">
            <a:avLst/>
          </a:prstGeom>
        </p:spPr>
      </p:pic>
      <p:pic>
        <p:nvPicPr>
          <p:cNvPr id="10" name="Bildobjekt 9">
            <a:extLst>
              <a:ext uri="{FF2B5EF4-FFF2-40B4-BE49-F238E27FC236}">
                <a16:creationId xmlns:a16="http://schemas.microsoft.com/office/drawing/2014/main" id="{DD4671D2-F3BC-5C2C-6AD0-884D1F14404E}"/>
              </a:ext>
            </a:extLst>
          </p:cNvPr>
          <p:cNvPicPr>
            <a:picLocks noChangeAspect="1"/>
          </p:cNvPicPr>
          <p:nvPr/>
        </p:nvPicPr>
        <p:blipFill>
          <a:blip r:embed="rId3"/>
          <a:stretch>
            <a:fillRect/>
          </a:stretch>
        </p:blipFill>
        <p:spPr>
          <a:xfrm>
            <a:off x="4985734" y="914399"/>
            <a:ext cx="1331725" cy="2972600"/>
          </a:xfrm>
          <a:prstGeom prst="rect">
            <a:avLst/>
          </a:prstGeom>
        </p:spPr>
      </p:pic>
      <p:sp>
        <p:nvSpPr>
          <p:cNvPr id="11" name="textruta 10">
            <a:extLst>
              <a:ext uri="{FF2B5EF4-FFF2-40B4-BE49-F238E27FC236}">
                <a16:creationId xmlns:a16="http://schemas.microsoft.com/office/drawing/2014/main" id="{64386DBB-8358-5E42-9E91-4BF25C9AE173}"/>
              </a:ext>
            </a:extLst>
          </p:cNvPr>
          <p:cNvSpPr txBox="1"/>
          <p:nvPr/>
        </p:nvSpPr>
        <p:spPr>
          <a:xfrm>
            <a:off x="6288962" y="1188719"/>
            <a:ext cx="2192683" cy="15465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Arial"/>
                <a:ea typeface="+mn-ea"/>
                <a:cs typeface="+mn-cs"/>
              </a:rPr>
              <a:t>290 kommuner </a:t>
            </a:r>
            <a:r>
              <a:rPr kumimoji="0" lang="sv-SE" sz="1350" b="0" i="0" u="none" strike="noStrike" kern="1200" cap="none" spc="0" normalizeH="0" baseline="0" noProof="0" dirty="0">
                <a:ln>
                  <a:noFill/>
                </a:ln>
                <a:solidFill>
                  <a:prstClr val="black"/>
                </a:solidFill>
                <a:effectLst/>
                <a:uLnTx/>
                <a:uFillTx/>
                <a:latin typeface="Arial"/>
                <a:ea typeface="+mn-ea"/>
                <a:cs typeface="+mn-cs"/>
              </a:rPr>
              <a:t>med olika:</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Arbetssätt</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IT –lösningar</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Leverantörer</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Förutsättningar</a:t>
            </a:r>
            <a:br>
              <a:rPr kumimoji="0" lang="sv-SE" sz="1350" b="0" i="0" u="none" strike="noStrike" kern="1200" cap="none" spc="0" normalizeH="0" baseline="0" noProof="0" dirty="0">
                <a:ln>
                  <a:noFill/>
                </a:ln>
                <a:solidFill>
                  <a:prstClr val="black"/>
                </a:solidFill>
                <a:effectLst/>
                <a:uLnTx/>
                <a:uFillTx/>
                <a:latin typeface="Arial"/>
                <a:ea typeface="+mn-ea"/>
                <a:cs typeface="+mn-cs"/>
              </a:rPr>
            </a:b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ruta 11">
            <a:extLst>
              <a:ext uri="{FF2B5EF4-FFF2-40B4-BE49-F238E27FC236}">
                <a16:creationId xmlns:a16="http://schemas.microsoft.com/office/drawing/2014/main" id="{983E325B-5759-4E5A-F335-4507DFEFC8F6}"/>
              </a:ext>
            </a:extLst>
          </p:cNvPr>
          <p:cNvSpPr txBox="1"/>
          <p:nvPr/>
        </p:nvSpPr>
        <p:spPr>
          <a:xfrm>
            <a:off x="1627994" y="1188719"/>
            <a:ext cx="2751891" cy="216982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Arial"/>
                <a:ea typeface="+mn-ea"/>
                <a:cs typeface="+mn-cs"/>
              </a:rPr>
              <a:t>Arbetsförmedlingen</a:t>
            </a:r>
            <a:r>
              <a:rPr kumimoji="0" lang="sv-SE" sz="1350" b="0" i="0" u="none" strike="noStrike" kern="1200" cap="none" spc="0" normalizeH="0" baseline="0" noProof="0" dirty="0">
                <a:ln>
                  <a:noFill/>
                </a:ln>
                <a:solidFill>
                  <a:prstClr val="black"/>
                </a:solidFill>
                <a:effectLst/>
                <a:uLnTx/>
                <a:uFillTx/>
                <a:latin typeface="Arial"/>
                <a:ea typeface="+mn-ea"/>
                <a:cs typeface="+mn-cs"/>
              </a:rPr>
              <a: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Bygger lösningar som ska fungera för kommunernas olika förutsättningar</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Erbjuder lösning som kommunerna kan koppla upp sig mot succesivt</a:t>
            </a:r>
            <a:br>
              <a:rPr kumimoji="0" lang="sv-SE" sz="1350" b="0" i="0" u="none" strike="noStrike" kern="1200" cap="none" spc="0" normalizeH="0" baseline="0" noProof="0" dirty="0">
                <a:ln>
                  <a:noFill/>
                </a:ln>
                <a:solidFill>
                  <a:prstClr val="black"/>
                </a:solidFill>
                <a:effectLst/>
                <a:uLnTx/>
                <a:uFillTx/>
                <a:latin typeface="Arial"/>
                <a:ea typeface="+mn-ea"/>
                <a:cs typeface="+mn-cs"/>
              </a:rPr>
            </a:b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br>
              <a:rPr kumimoji="0" lang="sv-SE" sz="1350" b="0" i="1" u="none" strike="noStrike" kern="1200" cap="none" spc="0" normalizeH="0" baseline="0" noProof="0" dirty="0">
                <a:ln>
                  <a:noFill/>
                </a:ln>
                <a:solidFill>
                  <a:prstClr val="black"/>
                </a:solidFill>
                <a:effectLst/>
                <a:uLnTx/>
                <a:uFillTx/>
                <a:latin typeface="Arial"/>
                <a:ea typeface="+mn-ea"/>
                <a:cs typeface="+mn-cs"/>
              </a:rPr>
            </a:b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p:txBody>
      </p:sp>
      <p:pic>
        <p:nvPicPr>
          <p:cNvPr id="14" name="Bildobjekt 13">
            <a:extLst>
              <a:ext uri="{FF2B5EF4-FFF2-40B4-BE49-F238E27FC236}">
                <a16:creationId xmlns:a16="http://schemas.microsoft.com/office/drawing/2014/main" id="{1AA9D974-BD31-04CB-03E1-428B08E892AC}"/>
              </a:ext>
            </a:extLst>
          </p:cNvPr>
          <p:cNvPicPr>
            <a:picLocks noChangeAspect="1"/>
          </p:cNvPicPr>
          <p:nvPr/>
        </p:nvPicPr>
        <p:blipFill>
          <a:blip r:embed="rId4"/>
          <a:stretch>
            <a:fillRect/>
          </a:stretch>
        </p:blipFill>
        <p:spPr>
          <a:xfrm>
            <a:off x="646576" y="4069971"/>
            <a:ext cx="321353" cy="389888"/>
          </a:xfrm>
          <a:prstGeom prst="rect">
            <a:avLst/>
          </a:prstGeom>
        </p:spPr>
      </p:pic>
      <p:pic>
        <p:nvPicPr>
          <p:cNvPr id="16" name="Bildobjekt 15">
            <a:extLst>
              <a:ext uri="{FF2B5EF4-FFF2-40B4-BE49-F238E27FC236}">
                <a16:creationId xmlns:a16="http://schemas.microsoft.com/office/drawing/2014/main" id="{2E14E174-3AD0-A090-4549-67CB14FAAC70}"/>
              </a:ext>
            </a:extLst>
          </p:cNvPr>
          <p:cNvPicPr>
            <a:picLocks noChangeAspect="1"/>
          </p:cNvPicPr>
          <p:nvPr/>
        </p:nvPicPr>
        <p:blipFill>
          <a:blip r:embed="rId5"/>
          <a:stretch>
            <a:fillRect/>
          </a:stretch>
        </p:blipFill>
        <p:spPr>
          <a:xfrm>
            <a:off x="2657027" y="4078551"/>
            <a:ext cx="594931" cy="355647"/>
          </a:xfrm>
          <a:prstGeom prst="rect">
            <a:avLst/>
          </a:prstGeom>
        </p:spPr>
      </p:pic>
      <p:sp>
        <p:nvSpPr>
          <p:cNvPr id="17" name="textruta 16">
            <a:extLst>
              <a:ext uri="{FF2B5EF4-FFF2-40B4-BE49-F238E27FC236}">
                <a16:creationId xmlns:a16="http://schemas.microsoft.com/office/drawing/2014/main" id="{001948DA-319D-B9D5-5394-C857C08E629F}"/>
              </a:ext>
            </a:extLst>
          </p:cNvPr>
          <p:cNvSpPr txBox="1"/>
          <p:nvPr/>
        </p:nvSpPr>
        <p:spPr>
          <a:xfrm>
            <a:off x="967929" y="4069971"/>
            <a:ext cx="1737360" cy="9233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Arial"/>
                <a:ea typeface="+mn-ea"/>
                <a:cs typeface="+mn-cs"/>
              </a:rPr>
              <a:t>SKR</a:t>
            </a: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Samordnar och stöttar utvecklingen</a:t>
            </a:r>
            <a:br>
              <a:rPr kumimoji="0" lang="sv-SE" sz="1350" b="0" i="0" u="none" strike="noStrike" kern="1200" cap="none" spc="0" normalizeH="0" baseline="0" noProof="0" dirty="0">
                <a:ln>
                  <a:noFill/>
                </a:ln>
                <a:solidFill>
                  <a:prstClr val="black"/>
                </a:solidFill>
                <a:effectLst/>
                <a:uLnTx/>
                <a:uFillTx/>
                <a:latin typeface="Arial"/>
                <a:ea typeface="+mn-ea"/>
                <a:cs typeface="+mn-cs"/>
              </a:rPr>
            </a:b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ruta 17">
            <a:extLst>
              <a:ext uri="{FF2B5EF4-FFF2-40B4-BE49-F238E27FC236}">
                <a16:creationId xmlns:a16="http://schemas.microsoft.com/office/drawing/2014/main" id="{A2EA51C0-8B23-D8BF-7955-C28314523FA3}"/>
              </a:ext>
            </a:extLst>
          </p:cNvPr>
          <p:cNvSpPr txBox="1"/>
          <p:nvPr/>
        </p:nvSpPr>
        <p:spPr>
          <a:xfrm>
            <a:off x="3336592" y="4078551"/>
            <a:ext cx="1737360" cy="9233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Arial"/>
                <a:ea typeface="+mn-ea"/>
                <a:cs typeface="+mn-cs"/>
              </a:rPr>
              <a:t>Edtech</a:t>
            </a: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Samordnar och stöttar utvecklingen</a:t>
            </a:r>
            <a:br>
              <a:rPr kumimoji="0" lang="sv-SE" sz="1350" b="0" i="0" u="none" strike="noStrike" kern="1200" cap="none" spc="0" normalizeH="0" baseline="0" noProof="0" dirty="0">
                <a:ln>
                  <a:noFill/>
                </a:ln>
                <a:solidFill>
                  <a:prstClr val="black"/>
                </a:solidFill>
                <a:effectLst/>
                <a:uLnTx/>
                <a:uFillTx/>
                <a:latin typeface="Arial"/>
                <a:ea typeface="+mn-ea"/>
                <a:cs typeface="+mn-cs"/>
              </a:rPr>
            </a:b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ruta 2">
            <a:extLst>
              <a:ext uri="{FF2B5EF4-FFF2-40B4-BE49-F238E27FC236}">
                <a16:creationId xmlns:a16="http://schemas.microsoft.com/office/drawing/2014/main" id="{AFE7ED01-1FD3-D162-18E7-5EC7CCFEB0C0}"/>
              </a:ext>
            </a:extLst>
          </p:cNvPr>
          <p:cNvSpPr txBox="1"/>
          <p:nvPr/>
        </p:nvSpPr>
        <p:spPr>
          <a:xfrm>
            <a:off x="5705254" y="4041342"/>
            <a:ext cx="3210145"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Arial"/>
                <a:ea typeface="+mn-ea"/>
                <a:cs typeface="+mn-cs"/>
              </a:rPr>
              <a:t>Skolverket</a:t>
            </a: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Ansvar för digitaliseringen av skolväsendet</a:t>
            </a:r>
          </a:p>
        </p:txBody>
      </p:sp>
      <p:pic>
        <p:nvPicPr>
          <p:cNvPr id="5" name="Bildobjekt 4">
            <a:extLst>
              <a:ext uri="{FF2B5EF4-FFF2-40B4-BE49-F238E27FC236}">
                <a16:creationId xmlns:a16="http://schemas.microsoft.com/office/drawing/2014/main" id="{597EE67E-68CE-E3FC-5294-F8AA17DD174C}"/>
              </a:ext>
            </a:extLst>
          </p:cNvPr>
          <p:cNvPicPr>
            <a:picLocks noChangeAspect="1"/>
          </p:cNvPicPr>
          <p:nvPr/>
        </p:nvPicPr>
        <p:blipFill>
          <a:blip r:embed="rId6"/>
          <a:stretch>
            <a:fillRect/>
          </a:stretch>
        </p:blipFill>
        <p:spPr>
          <a:xfrm>
            <a:off x="4732168" y="4032762"/>
            <a:ext cx="973087" cy="287273"/>
          </a:xfrm>
          <a:prstGeom prst="rect">
            <a:avLst/>
          </a:prstGeom>
        </p:spPr>
      </p:pic>
    </p:spTree>
    <p:extLst>
      <p:ext uri="{BB962C8B-B14F-4D97-AF65-F5344CB8AC3E}">
        <p14:creationId xmlns:p14="http://schemas.microsoft.com/office/powerpoint/2010/main" val="171398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23CC64-F685-CB99-69AC-2537A52ECCA1}"/>
              </a:ext>
            </a:extLst>
          </p:cNvPr>
          <p:cNvSpPr>
            <a:spLocks noGrp="1"/>
          </p:cNvSpPr>
          <p:nvPr>
            <p:ph type="title"/>
          </p:nvPr>
        </p:nvSpPr>
        <p:spPr>
          <a:xfrm>
            <a:off x="634182" y="344658"/>
            <a:ext cx="4102631" cy="524785"/>
          </a:xfrm>
        </p:spPr>
        <p:txBody>
          <a:bodyPr/>
          <a:lstStyle/>
          <a:p>
            <a:r>
              <a:rPr lang="sv-SE" dirty="0"/>
              <a:t>Vilka berörs</a:t>
            </a:r>
          </a:p>
        </p:txBody>
      </p:sp>
      <p:sp>
        <p:nvSpPr>
          <p:cNvPr id="3" name="Platshållare för innehåll 2">
            <a:extLst>
              <a:ext uri="{FF2B5EF4-FFF2-40B4-BE49-F238E27FC236}">
                <a16:creationId xmlns:a16="http://schemas.microsoft.com/office/drawing/2014/main" id="{A7C34447-A255-2C39-C2B8-6BB758A20F17}"/>
              </a:ext>
            </a:extLst>
          </p:cNvPr>
          <p:cNvSpPr>
            <a:spLocks noGrp="1"/>
          </p:cNvSpPr>
          <p:nvPr>
            <p:ph idx="1"/>
          </p:nvPr>
        </p:nvSpPr>
        <p:spPr>
          <a:xfrm>
            <a:off x="634182" y="999008"/>
            <a:ext cx="3589984" cy="3537441"/>
          </a:xfrm>
        </p:spPr>
        <p:txBody>
          <a:bodyPr/>
          <a:lstStyle/>
          <a:p>
            <a:r>
              <a:rPr lang="sv-SE" sz="2000" dirty="0"/>
              <a:t>Inskrivna arbetssökande som har pågående utbildning på Komvux inom ramen för ett arbetsmarknadspolitiskt program hos Arbetsförmedlingen</a:t>
            </a:r>
          </a:p>
          <a:p>
            <a:r>
              <a:rPr lang="sv-SE" sz="2000" dirty="0"/>
              <a:t>Arbetssökande som bedöms ha behov av utbildning på Komvux </a:t>
            </a:r>
          </a:p>
          <a:p>
            <a:endParaRPr lang="sv-SE" sz="2000" dirty="0"/>
          </a:p>
          <a:p>
            <a:endParaRPr lang="sv-SE" sz="2000" dirty="0"/>
          </a:p>
          <a:p>
            <a:endParaRPr lang="sv-SE" dirty="0"/>
          </a:p>
          <a:p>
            <a:endParaRPr lang="sv-SE" dirty="0"/>
          </a:p>
          <a:p>
            <a:endParaRPr lang="sv-SE" sz="2400" dirty="0"/>
          </a:p>
        </p:txBody>
      </p:sp>
      <p:pic>
        <p:nvPicPr>
          <p:cNvPr id="6" name="Bildobjekt 5">
            <a:extLst>
              <a:ext uri="{FF2B5EF4-FFF2-40B4-BE49-F238E27FC236}">
                <a16:creationId xmlns:a16="http://schemas.microsoft.com/office/drawing/2014/main" id="{8A6E9DEA-292B-12B1-66FF-E8FD763E3B18}"/>
              </a:ext>
            </a:extLst>
          </p:cNvPr>
          <p:cNvPicPr>
            <a:picLocks noChangeAspect="1"/>
          </p:cNvPicPr>
          <p:nvPr/>
        </p:nvPicPr>
        <p:blipFill>
          <a:blip r:embed="rId3"/>
          <a:srcRect l="-3093" t="-5215" r="3093" b="12169"/>
          <a:stretch/>
        </p:blipFill>
        <p:spPr>
          <a:xfrm>
            <a:off x="4670474" y="-290077"/>
            <a:ext cx="4473526" cy="4944429"/>
          </a:xfrm>
          <a:prstGeom prst="rect">
            <a:avLst/>
          </a:prstGeom>
        </p:spPr>
      </p:pic>
    </p:spTree>
    <p:extLst>
      <p:ext uri="{BB962C8B-B14F-4D97-AF65-F5344CB8AC3E}">
        <p14:creationId xmlns:p14="http://schemas.microsoft.com/office/powerpoint/2010/main" val="23750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B27591-9419-E386-E017-2CCC109FE254}"/>
              </a:ext>
            </a:extLst>
          </p:cNvPr>
          <p:cNvSpPr>
            <a:spLocks noGrp="1"/>
          </p:cNvSpPr>
          <p:nvPr>
            <p:ph type="title"/>
          </p:nvPr>
        </p:nvSpPr>
        <p:spPr>
          <a:xfrm>
            <a:off x="575043" y="324281"/>
            <a:ext cx="7422784" cy="675000"/>
          </a:xfrm>
        </p:spPr>
        <p:txBody>
          <a:bodyPr anchor="t">
            <a:normAutofit/>
          </a:bodyPr>
          <a:lstStyle/>
          <a:p>
            <a:r>
              <a:rPr lang="sv-SE" dirty="0"/>
              <a:t>Viktiga utgångspunkter</a:t>
            </a:r>
          </a:p>
        </p:txBody>
      </p:sp>
      <p:graphicFrame>
        <p:nvGraphicFramePr>
          <p:cNvPr id="5" name="Platshållare för innehåll 2">
            <a:extLst>
              <a:ext uri="{FF2B5EF4-FFF2-40B4-BE49-F238E27FC236}">
                <a16:creationId xmlns:a16="http://schemas.microsoft.com/office/drawing/2014/main" id="{EF6FF1D6-AD17-F3E9-7953-F985A608BF09}"/>
              </a:ext>
            </a:extLst>
          </p:cNvPr>
          <p:cNvGraphicFramePr>
            <a:graphicFrameLocks noGrp="1"/>
          </p:cNvGraphicFramePr>
          <p:nvPr>
            <p:ph idx="1"/>
            <p:extLst>
              <p:ext uri="{D42A27DB-BD31-4B8C-83A1-F6EECF244321}">
                <p14:modId xmlns:p14="http://schemas.microsoft.com/office/powerpoint/2010/main" val="608169310"/>
              </p:ext>
            </p:extLst>
          </p:nvPr>
        </p:nvGraphicFramePr>
        <p:xfrm>
          <a:off x="576002" y="1080000"/>
          <a:ext cx="7421825" cy="34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41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20C14-48B2-F36C-E2E4-8C5ED9B22DF9}"/>
              </a:ext>
            </a:extLst>
          </p:cNvPr>
          <p:cNvSpPr>
            <a:spLocks noGrp="1"/>
          </p:cNvSpPr>
          <p:nvPr>
            <p:ph type="ctrTitle"/>
          </p:nvPr>
        </p:nvSpPr>
        <p:spPr/>
        <p:txBody>
          <a:bodyPr/>
          <a:lstStyle/>
          <a:p>
            <a:r>
              <a:rPr lang="sv-SE" dirty="0"/>
              <a:t>Hur kan vi utbyta information</a:t>
            </a:r>
          </a:p>
        </p:txBody>
      </p:sp>
      <p:sp>
        <p:nvSpPr>
          <p:cNvPr id="3" name="Underrubrik 2">
            <a:extLst>
              <a:ext uri="{FF2B5EF4-FFF2-40B4-BE49-F238E27FC236}">
                <a16:creationId xmlns:a16="http://schemas.microsoft.com/office/drawing/2014/main" id="{600DC429-FF0D-4D5A-E713-BE5665D30ACE}"/>
              </a:ext>
            </a:extLst>
          </p:cNvPr>
          <p:cNvSpPr>
            <a:spLocks noGrp="1"/>
          </p:cNvSpPr>
          <p:nvPr>
            <p:ph type="subTitle" idx="1"/>
          </p:nvPr>
        </p:nvSpPr>
        <p:spPr/>
        <p:txBody>
          <a:bodyPr/>
          <a:lstStyle/>
          <a:p>
            <a:r>
              <a:rPr lang="sv-SE" dirty="0"/>
              <a:t>hur ser lösningen ut</a:t>
            </a:r>
          </a:p>
        </p:txBody>
      </p:sp>
    </p:spTree>
    <p:extLst>
      <p:ext uri="{BB962C8B-B14F-4D97-AF65-F5344CB8AC3E}">
        <p14:creationId xmlns:p14="http://schemas.microsoft.com/office/powerpoint/2010/main" val="342918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CEEEB74-3C83-DD06-1BFE-90612BD70BB8}"/>
              </a:ext>
            </a:extLst>
          </p:cNvPr>
          <p:cNvSpPr>
            <a:spLocks noGrp="1"/>
          </p:cNvSpPr>
          <p:nvPr>
            <p:ph idx="1"/>
          </p:nvPr>
        </p:nvSpPr>
        <p:spPr>
          <a:xfrm>
            <a:off x="575043" y="1523250"/>
            <a:ext cx="3629210" cy="3086850"/>
          </a:xfrm>
        </p:spPr>
        <p:txBody>
          <a:bodyPr>
            <a:normAutofit fontScale="92500" lnSpcReduction="20000"/>
          </a:bodyPr>
          <a:lstStyle/>
          <a:p>
            <a:pPr marR="0" lvl="0" defTabSz="914378" fontAlgn="auto">
              <a:lnSpc>
                <a:spcPct val="110000"/>
              </a:lnSpc>
              <a:spcBef>
                <a:spcPts val="1000"/>
              </a:spcBef>
              <a:spcAft>
                <a:spcPts val="0"/>
              </a:spcAft>
              <a:buClrTx/>
              <a:buSzTx/>
              <a:tabLst/>
              <a:defRPr/>
            </a:pPr>
            <a:r>
              <a:rPr lang="sv-SE" sz="1900" dirty="0">
                <a:cs typeface="Times New Roman" panose="02020603050405020304" pitchFamily="18" charset="0"/>
              </a:rPr>
              <a:t>Hög grad av automatiserat förfarande</a:t>
            </a:r>
          </a:p>
          <a:p>
            <a:pPr marR="0" lvl="0" defTabSz="914378" fontAlgn="auto">
              <a:lnSpc>
                <a:spcPct val="110000"/>
              </a:lnSpc>
              <a:spcBef>
                <a:spcPts val="1000"/>
              </a:spcBef>
              <a:spcAft>
                <a:spcPts val="0"/>
              </a:spcAft>
              <a:buClrTx/>
              <a:buSzTx/>
              <a:tabLst/>
              <a:defRPr/>
            </a:pPr>
            <a:r>
              <a:rPr lang="sv-SE" sz="1900" dirty="0">
                <a:cs typeface="Times New Roman" panose="02020603050405020304" pitchFamily="18" charset="0"/>
              </a:rPr>
              <a:t>Informationen ska visas där respektive part arbetar med individen</a:t>
            </a:r>
          </a:p>
          <a:p>
            <a:pPr marR="0" lvl="0" defTabSz="914378" fontAlgn="auto">
              <a:lnSpc>
                <a:spcPct val="110000"/>
              </a:lnSpc>
              <a:spcBef>
                <a:spcPts val="1000"/>
              </a:spcBef>
              <a:spcAft>
                <a:spcPts val="0"/>
              </a:spcAft>
              <a:buClrTx/>
              <a:buSzTx/>
              <a:tabLst/>
              <a:defRPr/>
            </a:pPr>
            <a:r>
              <a:rPr lang="sv-SE" sz="1900" dirty="0">
                <a:cs typeface="Times New Roman" panose="02020603050405020304" pitchFamily="18" charset="0"/>
              </a:rPr>
              <a:t>Begränsad administrativ börda</a:t>
            </a:r>
          </a:p>
          <a:p>
            <a:pPr marR="0" lvl="0" defTabSz="914378" fontAlgn="auto">
              <a:lnSpc>
                <a:spcPct val="110000"/>
              </a:lnSpc>
              <a:spcBef>
                <a:spcPts val="1000"/>
              </a:spcBef>
              <a:spcAft>
                <a:spcPts val="0"/>
              </a:spcAft>
              <a:buClrTx/>
              <a:buSzTx/>
              <a:tabLst/>
              <a:defRPr/>
            </a:pPr>
            <a:r>
              <a:rPr lang="sv-SE" sz="1900" dirty="0">
                <a:cs typeface="Times New Roman" panose="02020603050405020304" pitchFamily="18" charset="0"/>
              </a:rPr>
              <a:t>Utbytet är hållbart och effektivt över tid</a:t>
            </a:r>
          </a:p>
          <a:p>
            <a:pPr marR="0" lvl="0" defTabSz="914378" fontAlgn="auto">
              <a:lnSpc>
                <a:spcPct val="110000"/>
              </a:lnSpc>
              <a:spcBef>
                <a:spcPts val="1000"/>
              </a:spcBef>
              <a:spcAft>
                <a:spcPts val="0"/>
              </a:spcAft>
              <a:buClrTx/>
              <a:buSzTx/>
              <a:tabLst/>
              <a:defRPr/>
            </a:pPr>
            <a:r>
              <a:rPr lang="sv-SE" sz="1900" dirty="0">
                <a:cs typeface="Times New Roman" panose="02020603050405020304" pitchFamily="18" charset="0"/>
              </a:rPr>
              <a:t>Sträva efter att alla huvudmän kan delta.</a:t>
            </a:r>
          </a:p>
          <a:p>
            <a:pPr>
              <a:lnSpc>
                <a:spcPct val="90000"/>
              </a:lnSpc>
            </a:pPr>
            <a:endParaRPr lang="sv-SE" sz="1600" dirty="0"/>
          </a:p>
        </p:txBody>
      </p:sp>
      <p:pic>
        <p:nvPicPr>
          <p:cNvPr id="4" name="Platshållare för innehåll 3">
            <a:extLst>
              <a:ext uri="{FF2B5EF4-FFF2-40B4-BE49-F238E27FC236}">
                <a16:creationId xmlns:a16="http://schemas.microsoft.com/office/drawing/2014/main" id="{205DC083-F4BA-C0E8-CE71-9B43C8CBA995}"/>
              </a:ext>
            </a:extLst>
          </p:cNvPr>
          <p:cNvPicPr>
            <a:picLocks noGrp="1" noChangeAspect="1"/>
          </p:cNvPicPr>
          <p:nvPr>
            <p:ph type="pic" sz="quarter" idx="10"/>
          </p:nvPr>
        </p:nvPicPr>
        <p:blipFill>
          <a:blip r:embed="rId3"/>
          <a:srcRect r="2308"/>
          <a:stretch/>
        </p:blipFill>
        <p:spPr>
          <a:xfrm>
            <a:off x="4572000" y="-2"/>
            <a:ext cx="4572000" cy="4680000"/>
          </a:xfrm>
          <a:prstGeom prst="rect">
            <a:avLst/>
          </a:prstGeom>
          <a:noFill/>
        </p:spPr>
      </p:pic>
      <p:sp>
        <p:nvSpPr>
          <p:cNvPr id="6" name="Rubrik 5">
            <a:extLst>
              <a:ext uri="{FF2B5EF4-FFF2-40B4-BE49-F238E27FC236}">
                <a16:creationId xmlns:a16="http://schemas.microsoft.com/office/drawing/2014/main" id="{91D9B084-3DAF-204B-C591-412ED1DBA208}"/>
              </a:ext>
            </a:extLst>
          </p:cNvPr>
          <p:cNvSpPr>
            <a:spLocks noGrp="1"/>
          </p:cNvSpPr>
          <p:nvPr>
            <p:ph type="title"/>
          </p:nvPr>
        </p:nvSpPr>
        <p:spPr>
          <a:xfrm>
            <a:off x="575043" y="432000"/>
            <a:ext cx="3629210" cy="675000"/>
          </a:xfrm>
        </p:spPr>
        <p:txBody>
          <a:bodyPr/>
          <a:lstStyle/>
          <a:p>
            <a:r>
              <a:rPr kumimoji="0" lang="sv-SE" sz="2400" b="1" i="0" u="none" strike="noStrike" kern="1200" cap="none" spc="0" normalizeH="0" baseline="0" noProof="0" dirty="0">
                <a:ln>
                  <a:noFill/>
                </a:ln>
                <a:effectLst/>
                <a:uLnTx/>
                <a:uFillTx/>
              </a:rPr>
              <a:t>Ingångsvärden för </a:t>
            </a:r>
            <a:br>
              <a:rPr kumimoji="0" lang="sv-SE" sz="2400" b="1" i="0" u="none" strike="noStrike" kern="1200" cap="none" spc="0" normalizeH="0" baseline="0" noProof="0" dirty="0">
                <a:ln>
                  <a:noFill/>
                </a:ln>
                <a:effectLst/>
                <a:uLnTx/>
                <a:uFillTx/>
              </a:rPr>
            </a:br>
            <a:r>
              <a:rPr kumimoji="0" lang="sv-SE" sz="2400" b="1" i="0" u="none" strike="noStrike" kern="1200" cap="none" spc="0" normalizeH="0" baseline="0" noProof="0" dirty="0">
                <a:ln>
                  <a:noFill/>
                </a:ln>
                <a:effectLst/>
                <a:uLnTx/>
                <a:uFillTx/>
              </a:rPr>
              <a:t>IT-lösningar</a:t>
            </a:r>
            <a:br>
              <a:rPr kumimoji="0" lang="sv-SE" sz="2400" b="1" i="0" u="none" strike="noStrike" kern="1200" cap="none" spc="0" normalizeH="0" baseline="0" noProof="0" dirty="0">
                <a:ln>
                  <a:noFill/>
                </a:ln>
                <a:effectLst/>
                <a:uLnTx/>
                <a:uFillTx/>
              </a:rPr>
            </a:br>
            <a:endParaRPr lang="sv-SE" sz="2400" dirty="0"/>
          </a:p>
        </p:txBody>
      </p:sp>
    </p:spTree>
    <p:extLst>
      <p:ext uri="{BB962C8B-B14F-4D97-AF65-F5344CB8AC3E}">
        <p14:creationId xmlns:p14="http://schemas.microsoft.com/office/powerpoint/2010/main" val="373197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flagga, himmel, utomhus, moln&#10;&#10;Automatiskt genererad beskrivning">
            <a:extLst>
              <a:ext uri="{FF2B5EF4-FFF2-40B4-BE49-F238E27FC236}">
                <a16:creationId xmlns:a16="http://schemas.microsoft.com/office/drawing/2014/main" id="{A7607B79-6F76-D9EC-78CC-630AD5F339BF}"/>
              </a:ext>
            </a:extLst>
          </p:cNvPr>
          <p:cNvPicPr>
            <a:picLocks noChangeAspect="1"/>
          </p:cNvPicPr>
          <p:nvPr/>
        </p:nvPicPr>
        <p:blipFill rotWithShape="1">
          <a:blip r:embed="rId2">
            <a:extLst>
              <a:ext uri="{28A0092B-C50C-407E-A947-70E740481C1C}">
                <a14:useLocalDpi xmlns:a14="http://schemas.microsoft.com/office/drawing/2010/main" val="0"/>
              </a:ext>
            </a:extLst>
          </a:blip>
          <a:srcRect l="2723"/>
          <a:stretch/>
        </p:blipFill>
        <p:spPr>
          <a:xfrm>
            <a:off x="141288" y="4490"/>
            <a:ext cx="9002712" cy="4627352"/>
          </a:xfrm>
          <a:prstGeom prst="rect">
            <a:avLst/>
          </a:prstGeom>
          <a:noFill/>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288" y="3128554"/>
            <a:ext cx="5328000" cy="1161058"/>
          </a:xfrm>
        </p:spPr>
        <p:txBody>
          <a:bodyPr anchor="b">
            <a:noAutofit/>
          </a:bodyPr>
          <a:lstStyle/>
          <a:p>
            <a:r>
              <a:rPr kumimoji="0" lang="sv-SE" sz="2400" b="1" i="0" u="none" strike="noStrike" kern="1200" cap="none" spc="0" normalizeH="0" baseline="0" noProof="0" dirty="0">
                <a:ln>
                  <a:noFill/>
                </a:ln>
                <a:solidFill>
                  <a:prstClr val="white"/>
                </a:solidFill>
                <a:effectLst/>
                <a:uLnTx/>
                <a:uFillTx/>
                <a:latin typeface="Arial"/>
                <a:ea typeface="+mj-ea"/>
                <a:cs typeface="+mj-cs"/>
              </a:rPr>
              <a:t>Förbättrat informationsutbyte mellan Arbetsförmedlingen och kommuner Komvux</a:t>
            </a:r>
            <a:endParaRPr lang="sv-SE" sz="1600" dirty="0"/>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4289612"/>
            <a:ext cx="5328000" cy="342068"/>
          </a:xfrm>
        </p:spPr>
        <p:txBody>
          <a:bodyPr anchor="t">
            <a:noAutofit/>
          </a:bodyPr>
          <a:lstStyle/>
          <a:p>
            <a:pPr>
              <a:spcAft>
                <a:spcPts val="450"/>
              </a:spcAft>
            </a:pPr>
            <a:r>
              <a:rPr lang="sv-SE" altLang="sv-SE" sz="1600" dirty="0"/>
              <a:t>VIS konferens 2025 05 20</a:t>
            </a:r>
          </a:p>
          <a:p>
            <a:pPr>
              <a:spcAft>
                <a:spcPts val="450"/>
              </a:spcAft>
            </a:pPr>
            <a:endParaRPr lang="sv-SE" sz="1600" dirty="0"/>
          </a:p>
        </p:txBody>
      </p:sp>
    </p:spTree>
    <p:extLst>
      <p:ext uri="{BB962C8B-B14F-4D97-AF65-F5344CB8AC3E}">
        <p14:creationId xmlns:p14="http://schemas.microsoft.com/office/powerpoint/2010/main" val="281210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3EA08C-384D-32EE-5B2B-962D170EB107}"/>
              </a:ext>
            </a:extLst>
          </p:cNvPr>
          <p:cNvSpPr txBox="1">
            <a:spLocks/>
          </p:cNvSpPr>
          <p:nvPr/>
        </p:nvSpPr>
        <p:spPr>
          <a:xfrm>
            <a:off x="545006" y="79825"/>
            <a:ext cx="6336285" cy="545794"/>
          </a:xfrm>
          <a:prstGeom prst="rect">
            <a:avLst/>
          </a:prstGeom>
        </p:spPr>
        <p:txBody>
          <a:bodyPr/>
          <a:lstStyle>
            <a:lvl1pPr algn="l" defTabSz="914377" rtl="0" eaLnBrk="1" latinLnBrk="0" hangingPunct="1">
              <a:spcBef>
                <a:spcPct val="0"/>
              </a:spcBef>
              <a:buNone/>
              <a:defRPr sz="3600" b="1" kern="1200">
                <a:solidFill>
                  <a:schemeClr val="accent1"/>
                </a:solidFill>
                <a:latin typeface="+mj-lt"/>
                <a:ea typeface="+mj-ea"/>
                <a:cs typeface="+mj-cs"/>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sv-SE" sz="2700" b="1" i="0" u="none" strike="noStrike" kern="1200" cap="none" spc="0" normalizeH="0" baseline="0" noProof="0" dirty="0">
                <a:ln>
                  <a:noFill/>
                </a:ln>
                <a:solidFill>
                  <a:srgbClr val="00005A"/>
                </a:solidFill>
                <a:effectLst/>
                <a:uLnTx/>
                <a:uFillTx/>
                <a:latin typeface="Arial"/>
                <a:ea typeface="+mj-ea"/>
                <a:cs typeface="+mj-cs"/>
              </a:rPr>
              <a:t>Övergripande informationsutbyte</a:t>
            </a:r>
          </a:p>
        </p:txBody>
      </p:sp>
      <p:sp>
        <p:nvSpPr>
          <p:cNvPr id="3" name="Rektangel: rundade hörn 2">
            <a:extLst>
              <a:ext uri="{FF2B5EF4-FFF2-40B4-BE49-F238E27FC236}">
                <a16:creationId xmlns:a16="http://schemas.microsoft.com/office/drawing/2014/main" id="{D633422D-A221-9DA2-F453-73279D31F98F}"/>
              </a:ext>
            </a:extLst>
          </p:cNvPr>
          <p:cNvSpPr/>
          <p:nvPr/>
        </p:nvSpPr>
        <p:spPr>
          <a:xfrm>
            <a:off x="571500" y="716324"/>
            <a:ext cx="2933700" cy="3969976"/>
          </a:xfrm>
          <a:prstGeom prst="roundRect">
            <a:avLst/>
          </a:prstGeom>
          <a:solidFill>
            <a:schemeClr val="accent2">
              <a:alpha val="6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rundade hörn 3">
            <a:extLst>
              <a:ext uri="{FF2B5EF4-FFF2-40B4-BE49-F238E27FC236}">
                <a16:creationId xmlns:a16="http://schemas.microsoft.com/office/drawing/2014/main" id="{2AD080DD-D67A-7FB9-BC38-3C7177F5D828}"/>
              </a:ext>
            </a:extLst>
          </p:cNvPr>
          <p:cNvSpPr/>
          <p:nvPr/>
        </p:nvSpPr>
        <p:spPr>
          <a:xfrm>
            <a:off x="5805017" y="716324"/>
            <a:ext cx="2860516" cy="3969976"/>
          </a:xfrm>
          <a:prstGeom prst="roundRect">
            <a:avLst/>
          </a:prstGeom>
          <a:solidFill>
            <a:srgbClr val="0070C0">
              <a:alpha val="4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5083CEDD-B9ED-38CC-974B-50C030FC8EAB}"/>
              </a:ext>
            </a:extLst>
          </p:cNvPr>
          <p:cNvSpPr txBox="1"/>
          <p:nvPr/>
        </p:nvSpPr>
        <p:spPr>
          <a:xfrm>
            <a:off x="803114" y="1192541"/>
            <a:ext cx="2161242" cy="369332"/>
          </a:xfrm>
          <a:prstGeom prst="rect">
            <a:avLst/>
          </a:prstGeom>
          <a:noFill/>
        </p:spPr>
        <p:txBody>
          <a:bodyPr wrap="square" rtlCol="0">
            <a:spAutoFit/>
          </a:bodyPr>
          <a:lstStyle/>
          <a:p>
            <a:r>
              <a:rPr lang="sv-SE" sz="1800" b="1" dirty="0"/>
              <a:t>Arbetsförmedling</a:t>
            </a:r>
          </a:p>
        </p:txBody>
      </p:sp>
      <p:sp>
        <p:nvSpPr>
          <p:cNvPr id="13" name="textruta 12">
            <a:extLst>
              <a:ext uri="{FF2B5EF4-FFF2-40B4-BE49-F238E27FC236}">
                <a16:creationId xmlns:a16="http://schemas.microsoft.com/office/drawing/2014/main" id="{A02A3AA6-FF53-9777-9DA6-F797B74FADF3}"/>
              </a:ext>
            </a:extLst>
          </p:cNvPr>
          <p:cNvSpPr txBox="1"/>
          <p:nvPr/>
        </p:nvSpPr>
        <p:spPr>
          <a:xfrm>
            <a:off x="6132129" y="1130693"/>
            <a:ext cx="2440364" cy="369332"/>
          </a:xfrm>
          <a:prstGeom prst="rect">
            <a:avLst/>
          </a:prstGeom>
          <a:noFill/>
        </p:spPr>
        <p:txBody>
          <a:bodyPr wrap="square" rtlCol="0">
            <a:spAutoFit/>
          </a:bodyPr>
          <a:lstStyle/>
          <a:p>
            <a:r>
              <a:rPr lang="sv-SE" sz="1800" b="1" dirty="0"/>
              <a:t>Kommun, Komvux</a:t>
            </a:r>
          </a:p>
        </p:txBody>
      </p:sp>
      <p:pic>
        <p:nvPicPr>
          <p:cNvPr id="14" name="Bildobjekt 13">
            <a:extLst>
              <a:ext uri="{FF2B5EF4-FFF2-40B4-BE49-F238E27FC236}">
                <a16:creationId xmlns:a16="http://schemas.microsoft.com/office/drawing/2014/main" id="{78F921A9-1244-4276-B48B-EA3D888C47B8}"/>
              </a:ext>
            </a:extLst>
          </p:cNvPr>
          <p:cNvPicPr>
            <a:picLocks noChangeAspect="1"/>
          </p:cNvPicPr>
          <p:nvPr/>
        </p:nvPicPr>
        <p:blipFill>
          <a:blip r:embed="rId3"/>
          <a:stretch>
            <a:fillRect/>
          </a:stretch>
        </p:blipFill>
        <p:spPr>
          <a:xfrm>
            <a:off x="803114" y="1706617"/>
            <a:ext cx="2473486" cy="2322047"/>
          </a:xfrm>
          <a:prstGeom prst="rect">
            <a:avLst/>
          </a:prstGeom>
          <a:effectLst>
            <a:softEdge rad="317500"/>
          </a:effectLst>
        </p:spPr>
      </p:pic>
      <p:pic>
        <p:nvPicPr>
          <p:cNvPr id="15" name="Bildobjekt 14">
            <a:extLst>
              <a:ext uri="{FF2B5EF4-FFF2-40B4-BE49-F238E27FC236}">
                <a16:creationId xmlns:a16="http://schemas.microsoft.com/office/drawing/2014/main" id="{8030A617-F70A-E6DA-02B3-A8FD601CCAC7}"/>
              </a:ext>
            </a:extLst>
          </p:cNvPr>
          <p:cNvPicPr>
            <a:picLocks noChangeAspect="1"/>
          </p:cNvPicPr>
          <p:nvPr/>
        </p:nvPicPr>
        <p:blipFill>
          <a:blip r:embed="rId4"/>
          <a:stretch>
            <a:fillRect/>
          </a:stretch>
        </p:blipFill>
        <p:spPr>
          <a:xfrm>
            <a:off x="6687789" y="1553993"/>
            <a:ext cx="1329043" cy="2975106"/>
          </a:xfrm>
          <a:prstGeom prst="rect">
            <a:avLst/>
          </a:prstGeom>
          <a:effectLst>
            <a:softEdge rad="317500"/>
          </a:effectLst>
        </p:spPr>
      </p:pic>
      <p:sp>
        <p:nvSpPr>
          <p:cNvPr id="6" name="Pil: höger 5">
            <a:extLst>
              <a:ext uri="{FF2B5EF4-FFF2-40B4-BE49-F238E27FC236}">
                <a16:creationId xmlns:a16="http://schemas.microsoft.com/office/drawing/2014/main" id="{0A0226A0-18FF-8997-9178-645DE5945C39}"/>
              </a:ext>
            </a:extLst>
          </p:cNvPr>
          <p:cNvSpPr/>
          <p:nvPr/>
        </p:nvSpPr>
        <p:spPr>
          <a:xfrm>
            <a:off x="2930900" y="716324"/>
            <a:ext cx="3401360" cy="689866"/>
          </a:xfrm>
          <a:prstGeom prst="rightArrow">
            <a:avLst>
              <a:gd name="adj1" fmla="val 50000"/>
              <a:gd name="adj2" fmla="val 50000"/>
            </a:avLst>
          </a:prstGeom>
          <a:solidFill>
            <a:schemeClr val="bg1"/>
          </a:solidFill>
          <a:ln w="6350"/>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Utbildningsbehov arbetssökande</a:t>
            </a:r>
          </a:p>
        </p:txBody>
      </p:sp>
      <p:sp>
        <p:nvSpPr>
          <p:cNvPr id="8" name="Pil: vänster 7">
            <a:extLst>
              <a:ext uri="{FF2B5EF4-FFF2-40B4-BE49-F238E27FC236}">
                <a16:creationId xmlns:a16="http://schemas.microsoft.com/office/drawing/2014/main" id="{452DFC2D-7CE7-25F1-49B8-2B287A936C59}"/>
              </a:ext>
            </a:extLst>
          </p:cNvPr>
          <p:cNvSpPr/>
          <p:nvPr/>
        </p:nvSpPr>
        <p:spPr>
          <a:xfrm>
            <a:off x="2871317" y="1368070"/>
            <a:ext cx="3401359" cy="647700"/>
          </a:xfrm>
          <a:prstGeom prst="leftArrow">
            <a:avLst/>
          </a:prstGeom>
          <a:solidFill>
            <a:schemeClr val="bg1"/>
          </a:solidFill>
          <a:ln w="6350"/>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Ansökningsstatus arbetssökande</a:t>
            </a:r>
          </a:p>
        </p:txBody>
      </p:sp>
      <p:sp>
        <p:nvSpPr>
          <p:cNvPr id="9" name="Pil: vänster 8">
            <a:extLst>
              <a:ext uri="{FF2B5EF4-FFF2-40B4-BE49-F238E27FC236}">
                <a16:creationId xmlns:a16="http://schemas.microsoft.com/office/drawing/2014/main" id="{EB2F3633-931C-A7DE-EFEB-282207D7FF10}"/>
              </a:ext>
            </a:extLst>
          </p:cNvPr>
          <p:cNvSpPr/>
          <p:nvPr/>
        </p:nvSpPr>
        <p:spPr>
          <a:xfrm>
            <a:off x="2871317" y="2074426"/>
            <a:ext cx="3401359" cy="647700"/>
          </a:xfrm>
          <a:prstGeom prst="leftArrow">
            <a:avLst/>
          </a:prstGeom>
          <a:solidFill>
            <a:schemeClr val="bg1"/>
          </a:solidFill>
          <a:ln w="6350"/>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Antagningsstatus arbetssökande</a:t>
            </a:r>
          </a:p>
        </p:txBody>
      </p:sp>
      <p:sp>
        <p:nvSpPr>
          <p:cNvPr id="10" name="Pil: vänster 9">
            <a:extLst>
              <a:ext uri="{FF2B5EF4-FFF2-40B4-BE49-F238E27FC236}">
                <a16:creationId xmlns:a16="http://schemas.microsoft.com/office/drawing/2014/main" id="{E97D9E08-28DC-F702-1952-E68AFF60F9D0}"/>
              </a:ext>
            </a:extLst>
          </p:cNvPr>
          <p:cNvSpPr/>
          <p:nvPr/>
        </p:nvSpPr>
        <p:spPr>
          <a:xfrm>
            <a:off x="2871318" y="3293190"/>
            <a:ext cx="3401359" cy="647700"/>
          </a:xfrm>
          <a:prstGeom prst="leftArrow">
            <a:avLst/>
          </a:prstGeom>
          <a:solidFill>
            <a:schemeClr val="bg1"/>
          </a:solidFill>
          <a:ln w="6350"/>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Förändrad omfattning</a:t>
            </a:r>
          </a:p>
        </p:txBody>
      </p:sp>
      <p:sp>
        <p:nvSpPr>
          <p:cNvPr id="11" name="Pil: vänster 10">
            <a:extLst>
              <a:ext uri="{FF2B5EF4-FFF2-40B4-BE49-F238E27FC236}">
                <a16:creationId xmlns:a16="http://schemas.microsoft.com/office/drawing/2014/main" id="{825B6356-CDCB-C1FA-A6C3-33F033D9F546}"/>
              </a:ext>
            </a:extLst>
          </p:cNvPr>
          <p:cNvSpPr/>
          <p:nvPr/>
        </p:nvSpPr>
        <p:spPr>
          <a:xfrm>
            <a:off x="2871317" y="4033632"/>
            <a:ext cx="3401359" cy="647700"/>
          </a:xfrm>
          <a:prstGeom prst="leftArrow">
            <a:avLst/>
          </a:prstGeom>
          <a:solidFill>
            <a:schemeClr val="bg1"/>
          </a:solidFill>
          <a:ln w="6350"/>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Slutförda studier</a:t>
            </a:r>
          </a:p>
        </p:txBody>
      </p:sp>
      <p:sp>
        <p:nvSpPr>
          <p:cNvPr id="5" name="Pil: höger 4">
            <a:extLst>
              <a:ext uri="{FF2B5EF4-FFF2-40B4-BE49-F238E27FC236}">
                <a16:creationId xmlns:a16="http://schemas.microsoft.com/office/drawing/2014/main" id="{35D401C0-FB3B-EB48-CA5B-A3113CCCAB2C}"/>
              </a:ext>
            </a:extLst>
          </p:cNvPr>
          <p:cNvSpPr/>
          <p:nvPr/>
        </p:nvSpPr>
        <p:spPr>
          <a:xfrm>
            <a:off x="2964356" y="2717696"/>
            <a:ext cx="3401360" cy="647700"/>
          </a:xfrm>
          <a:prstGeom prst="rightArrow">
            <a:avLst>
              <a:gd name="adj1" fmla="val 50000"/>
              <a:gd name="adj2" fmla="val 50000"/>
            </a:avLst>
          </a:prstGeom>
          <a:solidFill>
            <a:schemeClr val="bg1"/>
          </a:solidFill>
          <a:ln w="6350"/>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Programbeslut </a:t>
            </a:r>
          </a:p>
        </p:txBody>
      </p:sp>
    </p:spTree>
    <p:extLst>
      <p:ext uri="{BB962C8B-B14F-4D97-AF65-F5344CB8AC3E}">
        <p14:creationId xmlns:p14="http://schemas.microsoft.com/office/powerpoint/2010/main" val="273207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rundade hörn 31">
            <a:extLst>
              <a:ext uri="{FF2B5EF4-FFF2-40B4-BE49-F238E27FC236}">
                <a16:creationId xmlns:a16="http://schemas.microsoft.com/office/drawing/2014/main" id="{144D20B3-13C6-DEF6-A3F0-7AA86BC26805}"/>
              </a:ext>
            </a:extLst>
          </p:cNvPr>
          <p:cNvSpPr/>
          <p:nvPr/>
        </p:nvSpPr>
        <p:spPr>
          <a:xfrm>
            <a:off x="300251" y="3594017"/>
            <a:ext cx="8707271" cy="144200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rundade hörn 30">
            <a:extLst>
              <a:ext uri="{FF2B5EF4-FFF2-40B4-BE49-F238E27FC236}">
                <a16:creationId xmlns:a16="http://schemas.microsoft.com/office/drawing/2014/main" id="{701081FB-8991-CF99-1B6E-F6124EABD627}"/>
              </a:ext>
            </a:extLst>
          </p:cNvPr>
          <p:cNvSpPr/>
          <p:nvPr/>
        </p:nvSpPr>
        <p:spPr>
          <a:xfrm>
            <a:off x="300251" y="566382"/>
            <a:ext cx="8707271" cy="2840937"/>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rundade hörn 26">
            <a:extLst>
              <a:ext uri="{FF2B5EF4-FFF2-40B4-BE49-F238E27FC236}">
                <a16:creationId xmlns:a16="http://schemas.microsoft.com/office/drawing/2014/main" id="{BF9F5FA8-0F9E-9262-7540-08154C0FF134}"/>
              </a:ext>
            </a:extLst>
          </p:cNvPr>
          <p:cNvSpPr/>
          <p:nvPr/>
        </p:nvSpPr>
        <p:spPr>
          <a:xfrm>
            <a:off x="6518063" y="2252335"/>
            <a:ext cx="2292343" cy="1007109"/>
          </a:xfrm>
          <a:prstGeom prst="roundRect">
            <a:avLst/>
          </a:prstGeom>
          <a:solidFill>
            <a:srgbClr val="82B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rundade hörn 25">
            <a:extLst>
              <a:ext uri="{FF2B5EF4-FFF2-40B4-BE49-F238E27FC236}">
                <a16:creationId xmlns:a16="http://schemas.microsoft.com/office/drawing/2014/main" id="{25F22FEB-D430-C1C1-8CBC-DA9D0CD7C39A}"/>
              </a:ext>
            </a:extLst>
          </p:cNvPr>
          <p:cNvSpPr/>
          <p:nvPr/>
        </p:nvSpPr>
        <p:spPr>
          <a:xfrm>
            <a:off x="6518063" y="3816474"/>
            <a:ext cx="2292343" cy="1047399"/>
          </a:xfrm>
          <a:prstGeom prst="roundRect">
            <a:avLst/>
          </a:prstGeom>
          <a:solidFill>
            <a:srgbClr val="82B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rundade hörn 16">
            <a:extLst>
              <a:ext uri="{FF2B5EF4-FFF2-40B4-BE49-F238E27FC236}">
                <a16:creationId xmlns:a16="http://schemas.microsoft.com/office/drawing/2014/main" id="{F82BE88D-0917-F365-370B-C8C55A554C20}"/>
              </a:ext>
            </a:extLst>
          </p:cNvPr>
          <p:cNvSpPr/>
          <p:nvPr/>
        </p:nvSpPr>
        <p:spPr>
          <a:xfrm>
            <a:off x="6518063" y="753080"/>
            <a:ext cx="2292343" cy="1460358"/>
          </a:xfrm>
          <a:prstGeom prst="roundRect">
            <a:avLst/>
          </a:prstGeom>
          <a:solidFill>
            <a:srgbClr val="82B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rundade hörn 13">
            <a:extLst>
              <a:ext uri="{FF2B5EF4-FFF2-40B4-BE49-F238E27FC236}">
                <a16:creationId xmlns:a16="http://schemas.microsoft.com/office/drawing/2014/main" id="{ED4377F0-4B21-A27A-2706-A518A37A507C}"/>
              </a:ext>
            </a:extLst>
          </p:cNvPr>
          <p:cNvSpPr/>
          <p:nvPr/>
        </p:nvSpPr>
        <p:spPr>
          <a:xfrm>
            <a:off x="443596" y="3816474"/>
            <a:ext cx="2449727" cy="1047399"/>
          </a:xfrm>
          <a:prstGeom prst="roundRect">
            <a:avLst/>
          </a:prstGeom>
          <a:solidFill>
            <a:srgbClr val="D5E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rundade hörn 8">
            <a:extLst>
              <a:ext uri="{FF2B5EF4-FFF2-40B4-BE49-F238E27FC236}">
                <a16:creationId xmlns:a16="http://schemas.microsoft.com/office/drawing/2014/main" id="{03EF9B07-3906-2372-6BFC-41103B82CB3F}"/>
              </a:ext>
            </a:extLst>
          </p:cNvPr>
          <p:cNvSpPr/>
          <p:nvPr/>
        </p:nvSpPr>
        <p:spPr>
          <a:xfrm>
            <a:off x="443597" y="733098"/>
            <a:ext cx="2449727" cy="2526346"/>
          </a:xfrm>
          <a:prstGeom prst="roundRect">
            <a:avLst/>
          </a:prstGeom>
          <a:solidFill>
            <a:srgbClr val="D5E7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innehåll 3">
            <a:extLst>
              <a:ext uri="{FF2B5EF4-FFF2-40B4-BE49-F238E27FC236}">
                <a16:creationId xmlns:a16="http://schemas.microsoft.com/office/drawing/2014/main" id="{BADB93A0-F6C8-840A-D709-76D014BAA15E}"/>
              </a:ext>
            </a:extLst>
          </p:cNvPr>
          <p:cNvSpPr>
            <a:spLocks noGrp="1"/>
          </p:cNvSpPr>
          <p:nvPr>
            <p:ph idx="1"/>
          </p:nvPr>
        </p:nvSpPr>
        <p:spPr>
          <a:xfrm>
            <a:off x="763541" y="697030"/>
            <a:ext cx="7809133" cy="444344"/>
          </a:xfrm>
        </p:spPr>
        <p:txBody>
          <a:bodyPr/>
          <a:lstStyle/>
          <a:p>
            <a:pPr marL="0" indent="0" algn="ctr">
              <a:buNone/>
            </a:pPr>
            <a:r>
              <a:rPr lang="sv-SE" sz="2000" b="1" dirty="0"/>
              <a:t>Strukturerad data</a:t>
            </a:r>
          </a:p>
        </p:txBody>
      </p:sp>
      <p:sp>
        <p:nvSpPr>
          <p:cNvPr id="5" name="Platshållare för innehåll 3">
            <a:extLst>
              <a:ext uri="{FF2B5EF4-FFF2-40B4-BE49-F238E27FC236}">
                <a16:creationId xmlns:a16="http://schemas.microsoft.com/office/drawing/2014/main" id="{1E30B12C-C549-BAF6-FA5C-7D6E09963473}"/>
              </a:ext>
            </a:extLst>
          </p:cNvPr>
          <p:cNvSpPr txBox="1">
            <a:spLocks/>
          </p:cNvSpPr>
          <p:nvPr/>
        </p:nvSpPr>
        <p:spPr>
          <a:xfrm>
            <a:off x="659896" y="3671831"/>
            <a:ext cx="8091595" cy="444344"/>
          </a:xfrm>
          <a:prstGeom prst="rect">
            <a:avLst/>
          </a:prstGeom>
        </p:spPr>
        <p:txBody>
          <a:bodyPr vert="horz" lIns="0" tIns="0" rIns="0" bIns="0" rtlCol="0">
            <a:noAutofit/>
          </a:bodyPr>
          <a:lst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525"/>
              </a:spcBef>
              <a:spcAft>
                <a:spcPts val="0"/>
              </a:spcAft>
              <a:buClr>
                <a:srgbClr val="00005A"/>
              </a:buClr>
              <a:buSzPct val="100000"/>
              <a:buFont typeface="Arial" panose="020B0604020202020204" pitchFamily="34" charset="0"/>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Ostrukturerad data</a:t>
            </a:r>
          </a:p>
        </p:txBody>
      </p:sp>
      <p:sp>
        <p:nvSpPr>
          <p:cNvPr id="15" name="Rektangel 14">
            <a:extLst>
              <a:ext uri="{FF2B5EF4-FFF2-40B4-BE49-F238E27FC236}">
                <a16:creationId xmlns:a16="http://schemas.microsoft.com/office/drawing/2014/main" id="{816F16AD-E9BA-D68C-DE67-E6A3E416999C}"/>
              </a:ext>
            </a:extLst>
          </p:cNvPr>
          <p:cNvSpPr/>
          <p:nvPr/>
        </p:nvSpPr>
        <p:spPr>
          <a:xfrm>
            <a:off x="4233543" y="2194435"/>
            <a:ext cx="1018594" cy="988384"/>
          </a:xfrm>
          <a:prstGeom prst="rect">
            <a:avLst/>
          </a:prstGeom>
          <a:solidFill>
            <a:schemeClr val="bg1"/>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prstClr val="black"/>
                </a:solidFill>
                <a:effectLst/>
                <a:uLnTx/>
                <a:uFillTx/>
                <a:latin typeface="Arial"/>
                <a:ea typeface="+mn-ea"/>
                <a:cs typeface="+mn-cs"/>
              </a:rPr>
              <a:t>Gräns-snitt</a:t>
            </a:r>
            <a:br>
              <a:rPr kumimoji="0" lang="sv-SE" sz="1350" b="1" i="0" u="none" strike="noStrike" kern="1200" cap="none" spc="0" normalizeH="0" baseline="0" noProof="0" dirty="0">
                <a:ln>
                  <a:noFill/>
                </a:ln>
                <a:solidFill>
                  <a:prstClr val="black"/>
                </a:solidFill>
                <a:effectLst/>
                <a:uLnTx/>
                <a:uFillTx/>
                <a:latin typeface="Arial"/>
                <a:ea typeface="+mn-ea"/>
                <a:cs typeface="+mn-cs"/>
              </a:rPr>
            </a:br>
            <a:endParaRPr kumimoji="0" lang="sv-SE"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Ellips 29">
            <a:extLst>
              <a:ext uri="{FF2B5EF4-FFF2-40B4-BE49-F238E27FC236}">
                <a16:creationId xmlns:a16="http://schemas.microsoft.com/office/drawing/2014/main" id="{F336DD0A-4F2C-7483-2377-F0CB992794D7}"/>
              </a:ext>
            </a:extLst>
          </p:cNvPr>
          <p:cNvSpPr/>
          <p:nvPr/>
        </p:nvSpPr>
        <p:spPr>
          <a:xfrm>
            <a:off x="4311477" y="4041479"/>
            <a:ext cx="854595" cy="632543"/>
          </a:xfrm>
          <a:prstGeom prst="ellipse">
            <a:avLst/>
          </a:prstGeom>
          <a:solidFill>
            <a:srgbClr val="FFC000">
              <a:alpha val="50000"/>
            </a:srgbClr>
          </a:solidFill>
          <a:ln w="6350">
            <a:solidFill>
              <a:srgbClr val="D6A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SDK</a:t>
            </a:r>
            <a:endParaRPr kumimoji="0" lang="sv-SE"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textruta 20">
            <a:extLst>
              <a:ext uri="{FF2B5EF4-FFF2-40B4-BE49-F238E27FC236}">
                <a16:creationId xmlns:a16="http://schemas.microsoft.com/office/drawing/2014/main" id="{DB00FB45-3B6C-AC88-749B-5A9EB218F69E}"/>
              </a:ext>
            </a:extLst>
          </p:cNvPr>
          <p:cNvSpPr txBox="1"/>
          <p:nvPr/>
        </p:nvSpPr>
        <p:spPr>
          <a:xfrm>
            <a:off x="7173537" y="1197424"/>
            <a:ext cx="1584161" cy="738664"/>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effectLst/>
                <a:uLnTx/>
                <a:uFillTx/>
                <a:latin typeface="Arial"/>
                <a:ea typeface="+mn-ea"/>
                <a:cs typeface="+mn-cs"/>
              </a:rPr>
              <a:t>Automatiserad informationshantering från och till handläggningsflöden </a:t>
            </a:r>
          </a:p>
        </p:txBody>
      </p:sp>
      <p:sp>
        <p:nvSpPr>
          <p:cNvPr id="23" name="textruta 22">
            <a:extLst>
              <a:ext uri="{FF2B5EF4-FFF2-40B4-BE49-F238E27FC236}">
                <a16:creationId xmlns:a16="http://schemas.microsoft.com/office/drawing/2014/main" id="{DC7C669B-8F9E-354B-F6E7-E9848D3A6A21}"/>
              </a:ext>
            </a:extLst>
          </p:cNvPr>
          <p:cNvSpPr txBox="1"/>
          <p:nvPr/>
        </p:nvSpPr>
        <p:spPr>
          <a:xfrm>
            <a:off x="7145958" y="752094"/>
            <a:ext cx="1771495" cy="25391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050" b="1" i="1" u="none" strike="noStrike" kern="1200" cap="none" spc="0" normalizeH="0" baseline="0" noProof="0" dirty="0">
                <a:ln>
                  <a:noFill/>
                </a:ln>
                <a:solidFill>
                  <a:prstClr val="black"/>
                </a:solidFill>
                <a:effectLst/>
                <a:uLnTx/>
                <a:uFillTx/>
                <a:latin typeface="Arial"/>
                <a:ea typeface="+mn-ea"/>
                <a:cs typeface="+mn-cs"/>
              </a:rPr>
              <a:t>Kommuner</a:t>
            </a:r>
          </a:p>
        </p:txBody>
      </p:sp>
      <p:sp>
        <p:nvSpPr>
          <p:cNvPr id="25" name="textruta 24">
            <a:extLst>
              <a:ext uri="{FF2B5EF4-FFF2-40B4-BE49-F238E27FC236}">
                <a16:creationId xmlns:a16="http://schemas.microsoft.com/office/drawing/2014/main" id="{022519DE-E5F5-D02B-C10E-F1D12CA063AB}"/>
              </a:ext>
            </a:extLst>
          </p:cNvPr>
          <p:cNvSpPr txBox="1"/>
          <p:nvPr/>
        </p:nvSpPr>
        <p:spPr>
          <a:xfrm>
            <a:off x="7226245" y="2472049"/>
            <a:ext cx="1584161" cy="57708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effectLst/>
                <a:uLnTx/>
                <a:uFillTx/>
                <a:latin typeface="Arial"/>
                <a:ea typeface="+mn-ea"/>
                <a:cs typeface="+mn-cs"/>
              </a:rPr>
              <a:t>Manuell informations-hantering från och till handläggningsflöden </a:t>
            </a:r>
          </a:p>
        </p:txBody>
      </p:sp>
      <p:sp>
        <p:nvSpPr>
          <p:cNvPr id="35" name="textruta 34">
            <a:extLst>
              <a:ext uri="{FF2B5EF4-FFF2-40B4-BE49-F238E27FC236}">
                <a16:creationId xmlns:a16="http://schemas.microsoft.com/office/drawing/2014/main" id="{26E32441-6558-B396-FAA4-6275F61DA83E}"/>
              </a:ext>
            </a:extLst>
          </p:cNvPr>
          <p:cNvSpPr txBox="1"/>
          <p:nvPr/>
        </p:nvSpPr>
        <p:spPr>
          <a:xfrm>
            <a:off x="7217212" y="4059491"/>
            <a:ext cx="1483191" cy="57708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effectLst/>
                <a:uLnTx/>
                <a:uFillTx/>
                <a:latin typeface="Arial"/>
                <a:ea typeface="+mn-ea"/>
                <a:cs typeface="+mn-cs"/>
              </a:rPr>
              <a:t>Manuell informations-hantering från och till handläggningsflöden </a:t>
            </a:r>
          </a:p>
        </p:txBody>
      </p:sp>
      <p:sp>
        <p:nvSpPr>
          <p:cNvPr id="20" name="Pil: vänster 19">
            <a:extLst>
              <a:ext uri="{FF2B5EF4-FFF2-40B4-BE49-F238E27FC236}">
                <a16:creationId xmlns:a16="http://schemas.microsoft.com/office/drawing/2014/main" id="{34462A50-0137-E341-6600-FF853CC6E17B}"/>
              </a:ext>
            </a:extLst>
          </p:cNvPr>
          <p:cNvSpPr/>
          <p:nvPr/>
        </p:nvSpPr>
        <p:spPr>
          <a:xfrm>
            <a:off x="5304845" y="2729819"/>
            <a:ext cx="1875173" cy="394860"/>
          </a:xfrm>
          <a:prstGeom prst="leftArrow">
            <a:avLst/>
          </a:prstGeom>
          <a:solidFill>
            <a:schemeClr val="bg1"/>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Registrera</a:t>
            </a:r>
          </a:p>
        </p:txBody>
      </p:sp>
      <p:sp>
        <p:nvSpPr>
          <p:cNvPr id="36" name="Pil: vänster-höger 35">
            <a:extLst>
              <a:ext uri="{FF2B5EF4-FFF2-40B4-BE49-F238E27FC236}">
                <a16:creationId xmlns:a16="http://schemas.microsoft.com/office/drawing/2014/main" id="{CCEEC0AA-BE68-7942-6156-B8237415F472}"/>
              </a:ext>
            </a:extLst>
          </p:cNvPr>
          <p:cNvSpPr/>
          <p:nvPr/>
        </p:nvSpPr>
        <p:spPr>
          <a:xfrm>
            <a:off x="5252137" y="4204501"/>
            <a:ext cx="1912641" cy="394860"/>
          </a:xfrm>
          <a:prstGeom prst="leftRightArrow">
            <a:avLst/>
          </a:prstGeom>
          <a:solidFill>
            <a:srgbClr val="F9D979"/>
          </a:solidFill>
          <a:ln w="6350">
            <a:solidFill>
              <a:srgbClr val="D6A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Säkra meddelanden</a:t>
            </a:r>
          </a:p>
        </p:txBody>
      </p:sp>
      <p:sp>
        <p:nvSpPr>
          <p:cNvPr id="8" name="textruta 7">
            <a:extLst>
              <a:ext uri="{FF2B5EF4-FFF2-40B4-BE49-F238E27FC236}">
                <a16:creationId xmlns:a16="http://schemas.microsoft.com/office/drawing/2014/main" id="{AA41D26C-CE3C-2307-8AF4-55A66063FD77}"/>
              </a:ext>
            </a:extLst>
          </p:cNvPr>
          <p:cNvSpPr txBox="1"/>
          <p:nvPr/>
        </p:nvSpPr>
        <p:spPr>
          <a:xfrm>
            <a:off x="690360" y="1571803"/>
            <a:ext cx="1463040" cy="90024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effectLst/>
                <a:uLnTx/>
                <a:uFillTx/>
                <a:latin typeface="Arial"/>
                <a:ea typeface="+mn-ea"/>
                <a:cs typeface="+mn-cs"/>
              </a:rPr>
              <a:t>Automatiserad informations-hantering från och till handläggnings-flöden </a:t>
            </a:r>
          </a:p>
        </p:txBody>
      </p:sp>
      <p:sp>
        <p:nvSpPr>
          <p:cNvPr id="22" name="textruta 21">
            <a:extLst>
              <a:ext uri="{FF2B5EF4-FFF2-40B4-BE49-F238E27FC236}">
                <a16:creationId xmlns:a16="http://schemas.microsoft.com/office/drawing/2014/main" id="{58C716C0-6E56-CA81-F907-8CB84931E0FB}"/>
              </a:ext>
            </a:extLst>
          </p:cNvPr>
          <p:cNvSpPr txBox="1"/>
          <p:nvPr/>
        </p:nvSpPr>
        <p:spPr>
          <a:xfrm>
            <a:off x="686095" y="853849"/>
            <a:ext cx="1771495" cy="25391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050" b="1" i="1" u="none" strike="noStrike" kern="1200" cap="none" spc="0" normalizeH="0" baseline="0" noProof="0" dirty="0">
                <a:ln>
                  <a:noFill/>
                </a:ln>
                <a:solidFill>
                  <a:prstClr val="black"/>
                </a:solidFill>
                <a:effectLst/>
                <a:uLnTx/>
                <a:uFillTx/>
                <a:latin typeface="Arial"/>
                <a:ea typeface="+mn-ea"/>
                <a:cs typeface="+mn-cs"/>
              </a:rPr>
              <a:t>Arbetsförmedlingen</a:t>
            </a:r>
          </a:p>
        </p:txBody>
      </p:sp>
      <p:sp>
        <p:nvSpPr>
          <p:cNvPr id="2" name="textruta 1">
            <a:extLst>
              <a:ext uri="{FF2B5EF4-FFF2-40B4-BE49-F238E27FC236}">
                <a16:creationId xmlns:a16="http://schemas.microsoft.com/office/drawing/2014/main" id="{E2EF8CC6-2B8F-67D5-58AB-D45F9678F810}"/>
              </a:ext>
            </a:extLst>
          </p:cNvPr>
          <p:cNvSpPr txBox="1"/>
          <p:nvPr/>
        </p:nvSpPr>
        <p:spPr>
          <a:xfrm>
            <a:off x="663883" y="4048419"/>
            <a:ext cx="1483191" cy="57708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effectLst/>
                <a:uLnTx/>
                <a:uFillTx/>
                <a:latin typeface="Arial"/>
                <a:ea typeface="+mn-ea"/>
                <a:cs typeface="+mn-cs"/>
              </a:rPr>
              <a:t>Manuell informations-hantering från och till handläggningsflöden </a:t>
            </a:r>
          </a:p>
        </p:txBody>
      </p:sp>
      <p:sp>
        <p:nvSpPr>
          <p:cNvPr id="16" name="Pil: vänster-höger 15">
            <a:extLst>
              <a:ext uri="{FF2B5EF4-FFF2-40B4-BE49-F238E27FC236}">
                <a16:creationId xmlns:a16="http://schemas.microsoft.com/office/drawing/2014/main" id="{ECBB9D90-D522-CEC2-2664-EEE302513E21}"/>
              </a:ext>
            </a:extLst>
          </p:cNvPr>
          <p:cNvSpPr/>
          <p:nvPr/>
        </p:nvSpPr>
        <p:spPr>
          <a:xfrm>
            <a:off x="2263775" y="2315566"/>
            <a:ext cx="1932574" cy="615732"/>
          </a:xfrm>
          <a:prstGeom prst="leftRightArrow">
            <a:avLst/>
          </a:prstGeom>
          <a:solidFill>
            <a:schemeClr val="bg1"/>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Arial"/>
                <a:ea typeface="+mn-ea"/>
                <a:cs typeface="+mn-cs"/>
              </a:rPr>
              <a:t>API</a:t>
            </a:r>
          </a:p>
        </p:txBody>
      </p:sp>
      <p:sp>
        <p:nvSpPr>
          <p:cNvPr id="34" name="Pil: vänster-höger 33">
            <a:extLst>
              <a:ext uri="{FF2B5EF4-FFF2-40B4-BE49-F238E27FC236}">
                <a16:creationId xmlns:a16="http://schemas.microsoft.com/office/drawing/2014/main" id="{3D3B42DF-3D2C-A65A-7A1F-B978E83A19DD}"/>
              </a:ext>
            </a:extLst>
          </p:cNvPr>
          <p:cNvSpPr/>
          <p:nvPr/>
        </p:nvSpPr>
        <p:spPr>
          <a:xfrm>
            <a:off x="2317685" y="4195627"/>
            <a:ext cx="1934860" cy="394860"/>
          </a:xfrm>
          <a:prstGeom prst="leftRightArrow">
            <a:avLst/>
          </a:prstGeom>
          <a:solidFill>
            <a:srgbClr val="F9D979"/>
          </a:solidFill>
          <a:ln w="6350">
            <a:solidFill>
              <a:srgbClr val="D6A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n-ea"/>
                <a:cs typeface="+mn-cs"/>
              </a:rPr>
              <a:t>Säkra meddelanden</a:t>
            </a:r>
          </a:p>
        </p:txBody>
      </p:sp>
      <p:sp>
        <p:nvSpPr>
          <p:cNvPr id="6" name="Pil: vänster-höger 5">
            <a:extLst>
              <a:ext uri="{FF2B5EF4-FFF2-40B4-BE49-F238E27FC236}">
                <a16:creationId xmlns:a16="http://schemas.microsoft.com/office/drawing/2014/main" id="{2FF0A695-3E4E-5F3E-E0DB-704BA283327B}"/>
              </a:ext>
            </a:extLst>
          </p:cNvPr>
          <p:cNvSpPr/>
          <p:nvPr/>
        </p:nvSpPr>
        <p:spPr>
          <a:xfrm>
            <a:off x="2263775" y="986102"/>
            <a:ext cx="4916243" cy="1115118"/>
          </a:xfrm>
          <a:prstGeom prst="leftRightArrow">
            <a:avLst/>
          </a:prstGeom>
          <a:solidFill>
            <a:schemeClr val="bg1"/>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a:ea typeface="+mn-ea"/>
                <a:cs typeface="+mn-cs"/>
              </a:rPr>
              <a:t>API</a:t>
            </a:r>
          </a:p>
        </p:txBody>
      </p:sp>
      <p:sp>
        <p:nvSpPr>
          <p:cNvPr id="13" name="Pil: vänster 19">
            <a:extLst>
              <a:ext uri="{FF2B5EF4-FFF2-40B4-BE49-F238E27FC236}">
                <a16:creationId xmlns:a16="http://schemas.microsoft.com/office/drawing/2014/main" id="{C0E112E0-AD01-1126-563C-2E2666DE59EB}"/>
              </a:ext>
            </a:extLst>
          </p:cNvPr>
          <p:cNvSpPr/>
          <p:nvPr/>
        </p:nvSpPr>
        <p:spPr>
          <a:xfrm>
            <a:off x="5298364" y="2293766"/>
            <a:ext cx="1875173" cy="394860"/>
          </a:xfrm>
          <a:prstGeom prst="leftArrow">
            <a:avLst/>
          </a:prstGeom>
          <a:solidFill>
            <a:schemeClr val="bg1"/>
          </a:solidFill>
          <a:ln w="63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Läsa</a:t>
            </a:r>
          </a:p>
        </p:txBody>
      </p:sp>
      <p:pic>
        <p:nvPicPr>
          <p:cNvPr id="12" name="Bildobjekt 11">
            <a:extLst>
              <a:ext uri="{FF2B5EF4-FFF2-40B4-BE49-F238E27FC236}">
                <a16:creationId xmlns:a16="http://schemas.microsoft.com/office/drawing/2014/main" id="{30560898-4D63-4611-B094-AF88274CADFC}"/>
              </a:ext>
            </a:extLst>
          </p:cNvPr>
          <p:cNvPicPr>
            <a:picLocks noChangeAspect="1"/>
          </p:cNvPicPr>
          <p:nvPr/>
        </p:nvPicPr>
        <p:blipFill>
          <a:blip r:embed="rId2"/>
          <a:stretch>
            <a:fillRect/>
          </a:stretch>
        </p:blipFill>
        <p:spPr>
          <a:xfrm>
            <a:off x="4196350" y="4763094"/>
            <a:ext cx="1241778" cy="191043"/>
          </a:xfrm>
          <a:prstGeom prst="rect">
            <a:avLst/>
          </a:prstGeom>
        </p:spPr>
      </p:pic>
      <p:sp>
        <p:nvSpPr>
          <p:cNvPr id="3" name="Title 1">
            <a:extLst>
              <a:ext uri="{FF2B5EF4-FFF2-40B4-BE49-F238E27FC236}">
                <a16:creationId xmlns:a16="http://schemas.microsoft.com/office/drawing/2014/main" id="{702329B2-6F30-02A9-8E56-B5AADE68E9CF}"/>
              </a:ext>
            </a:extLst>
          </p:cNvPr>
          <p:cNvSpPr>
            <a:spLocks noGrp="1"/>
          </p:cNvSpPr>
          <p:nvPr>
            <p:ph type="title"/>
          </p:nvPr>
        </p:nvSpPr>
        <p:spPr>
          <a:xfrm>
            <a:off x="394315" y="57313"/>
            <a:ext cx="7422784" cy="675000"/>
          </a:xfrm>
        </p:spPr>
        <p:txBody>
          <a:bodyPr anchor="t">
            <a:normAutofit/>
          </a:bodyPr>
          <a:lstStyle/>
          <a:p>
            <a:r>
              <a:rPr lang="sv-SE" dirty="0"/>
              <a:t>Övergripande lösning</a:t>
            </a:r>
            <a:endParaRPr lang="en-US" dirty="0"/>
          </a:p>
        </p:txBody>
      </p:sp>
    </p:spTree>
    <p:extLst>
      <p:ext uri="{BB962C8B-B14F-4D97-AF65-F5344CB8AC3E}">
        <p14:creationId xmlns:p14="http://schemas.microsoft.com/office/powerpoint/2010/main" val="27876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animBg="1"/>
      <p:bldP spid="21" grpId="0"/>
      <p:bldP spid="25" grpId="0"/>
      <p:bldP spid="35" grpId="0"/>
      <p:bldP spid="20" grpId="0" animBg="1"/>
      <p:bldP spid="36" grpId="0" animBg="1"/>
      <p:bldP spid="8" grpId="0"/>
      <p:bldP spid="2" grpId="0"/>
      <p:bldP spid="16" grpId="0" animBg="1"/>
      <p:bldP spid="34" grpId="0" animBg="1"/>
      <p:bldP spid="6"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il: höger 36">
            <a:extLst>
              <a:ext uri="{FF2B5EF4-FFF2-40B4-BE49-F238E27FC236}">
                <a16:creationId xmlns:a16="http://schemas.microsoft.com/office/drawing/2014/main" id="{6725B263-BD50-E248-808F-1BBEA4342867}"/>
              </a:ext>
            </a:extLst>
          </p:cNvPr>
          <p:cNvSpPr/>
          <p:nvPr/>
        </p:nvSpPr>
        <p:spPr>
          <a:xfrm>
            <a:off x="526312" y="606057"/>
            <a:ext cx="8524653" cy="1951155"/>
          </a:xfrm>
          <a:prstGeom prst="rightArrow">
            <a:avLst>
              <a:gd name="adj1" fmla="val 85256"/>
              <a:gd name="adj2" fmla="val 5000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909E6E6A-D1B0-D60F-3AE0-D89FB2B6EC39}"/>
              </a:ext>
            </a:extLst>
          </p:cNvPr>
          <p:cNvSpPr txBox="1"/>
          <p:nvPr/>
        </p:nvSpPr>
        <p:spPr>
          <a:xfrm>
            <a:off x="606546" y="1947391"/>
            <a:ext cx="2133046"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solidFill>
                  <a:prstClr val="black"/>
                </a:solidFill>
                <a:effectLst/>
                <a:uLnTx/>
                <a:uFillTx/>
                <a:latin typeface="Arial"/>
                <a:ea typeface="+mn-ea"/>
                <a:cs typeface="+mn-cs"/>
              </a:rPr>
              <a:t>Initierat informationsutbyte från Arbetsförmedlingen till kommun</a:t>
            </a:r>
          </a:p>
        </p:txBody>
      </p:sp>
      <p:sp>
        <p:nvSpPr>
          <p:cNvPr id="7" name="Flowchart: Decision 6">
            <a:extLst>
              <a:ext uri="{FF2B5EF4-FFF2-40B4-BE49-F238E27FC236}">
                <a16:creationId xmlns:a16="http://schemas.microsoft.com/office/drawing/2014/main" id="{75BA4842-7148-CA58-9966-9AE7CA98E47E}"/>
              </a:ext>
            </a:extLst>
          </p:cNvPr>
          <p:cNvSpPr/>
          <p:nvPr/>
        </p:nvSpPr>
        <p:spPr>
          <a:xfrm>
            <a:off x="2333406" y="1110502"/>
            <a:ext cx="1464183" cy="994408"/>
          </a:xfrm>
          <a:prstGeom prst="flowChartDecision">
            <a:avLst/>
          </a:prstGeom>
          <a:solidFill>
            <a:schemeClr val="bg1"/>
          </a:solidFill>
          <a:ln w="63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Info definierad i</a:t>
            </a:r>
            <a:br>
              <a:rPr kumimoji="0" lang="sv-SE" sz="900" b="0" i="0" u="none" strike="noStrike" kern="1200" cap="none" spc="0" normalizeH="0" baseline="0" noProof="0" dirty="0">
                <a:ln>
                  <a:noFill/>
                </a:ln>
                <a:solidFill>
                  <a:prstClr val="black"/>
                </a:solidFill>
                <a:effectLst/>
                <a:uLnTx/>
                <a:uFillTx/>
                <a:latin typeface="Arial"/>
                <a:ea typeface="+mn-ea"/>
                <a:cs typeface="+mn-cs"/>
              </a:rPr>
            </a:br>
            <a:r>
              <a:rPr kumimoji="0" lang="sv-SE" sz="900" b="0" i="0" u="none" strike="noStrike" kern="1200" cap="none" spc="0" normalizeH="0" baseline="0" noProof="0" dirty="0">
                <a:ln>
                  <a:noFill/>
                </a:ln>
                <a:solidFill>
                  <a:prstClr val="black"/>
                </a:solidFill>
                <a:effectLst/>
                <a:uLnTx/>
                <a:uFillTx/>
                <a:latin typeface="Arial"/>
                <a:ea typeface="+mn-ea"/>
                <a:cs typeface="+mn-cs"/>
              </a:rPr>
              <a:t>strukturerat format</a:t>
            </a:r>
          </a:p>
        </p:txBody>
      </p:sp>
      <p:cxnSp>
        <p:nvCxnSpPr>
          <p:cNvPr id="9" name="Straight Arrow Connector 8">
            <a:extLst>
              <a:ext uri="{FF2B5EF4-FFF2-40B4-BE49-F238E27FC236}">
                <a16:creationId xmlns:a16="http://schemas.microsoft.com/office/drawing/2014/main" id="{FFA87807-2B2C-A14D-66AC-EB7CCEB25D36}"/>
              </a:ext>
            </a:extLst>
          </p:cNvPr>
          <p:cNvCxnSpPr>
            <a:cxnSpLocks/>
            <a:stCxn id="20" idx="6"/>
            <a:endCxn id="7" idx="1"/>
          </p:cNvCxnSpPr>
          <p:nvPr/>
        </p:nvCxnSpPr>
        <p:spPr>
          <a:xfrm>
            <a:off x="1565260" y="1599346"/>
            <a:ext cx="768146" cy="83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8A46479-2C28-ADEC-2137-B1922B5D9FE4}"/>
              </a:ext>
            </a:extLst>
          </p:cNvPr>
          <p:cNvCxnSpPr>
            <a:cxnSpLocks/>
            <a:stCxn id="7" idx="2"/>
          </p:cNvCxnSpPr>
          <p:nvPr/>
        </p:nvCxnSpPr>
        <p:spPr>
          <a:xfrm>
            <a:off x="3065497" y="2104910"/>
            <a:ext cx="2288" cy="6582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BB8EFBC-4F0C-9259-5532-815975AFF0CD}"/>
              </a:ext>
            </a:extLst>
          </p:cNvPr>
          <p:cNvSpPr txBox="1"/>
          <p:nvPr/>
        </p:nvSpPr>
        <p:spPr>
          <a:xfrm>
            <a:off x="3026064" y="2435056"/>
            <a:ext cx="45511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Nej</a:t>
            </a:r>
          </a:p>
        </p:txBody>
      </p:sp>
      <p:sp>
        <p:nvSpPr>
          <p:cNvPr id="16" name="Flowchart: Connector 15">
            <a:extLst>
              <a:ext uri="{FF2B5EF4-FFF2-40B4-BE49-F238E27FC236}">
                <a16:creationId xmlns:a16="http://schemas.microsoft.com/office/drawing/2014/main" id="{DE95F15F-53AC-52F1-FDF8-400A4D1C78C5}"/>
              </a:ext>
            </a:extLst>
          </p:cNvPr>
          <p:cNvSpPr/>
          <p:nvPr/>
        </p:nvSpPr>
        <p:spPr>
          <a:xfrm>
            <a:off x="2683375" y="2765050"/>
            <a:ext cx="768095" cy="682373"/>
          </a:xfrm>
          <a:prstGeom prst="flowChartConnector">
            <a:avLst/>
          </a:prstGeom>
          <a:solidFill>
            <a:srgbClr val="FEDF7C"/>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SDK</a:t>
            </a:r>
          </a:p>
        </p:txBody>
      </p:sp>
      <p:cxnSp>
        <p:nvCxnSpPr>
          <p:cNvPr id="18" name="Straight Arrow Connector 17">
            <a:extLst>
              <a:ext uri="{FF2B5EF4-FFF2-40B4-BE49-F238E27FC236}">
                <a16:creationId xmlns:a16="http://schemas.microsoft.com/office/drawing/2014/main" id="{6ED3687F-3C35-DF4A-6A8A-7744E666F956}"/>
              </a:ext>
            </a:extLst>
          </p:cNvPr>
          <p:cNvCxnSpPr>
            <a:cxnSpLocks/>
            <a:stCxn id="7" idx="3"/>
            <a:endCxn id="22" idx="1"/>
          </p:cNvCxnSpPr>
          <p:nvPr/>
        </p:nvCxnSpPr>
        <p:spPr>
          <a:xfrm flipV="1">
            <a:off x="3797589" y="1606206"/>
            <a:ext cx="657797" cy="15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24FD0676-9284-AE5E-E140-3EC8425C3DB9}"/>
              </a:ext>
            </a:extLst>
          </p:cNvPr>
          <p:cNvSpPr txBox="1"/>
          <p:nvPr/>
        </p:nvSpPr>
        <p:spPr>
          <a:xfrm>
            <a:off x="3849024" y="1322348"/>
            <a:ext cx="41833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Ja</a:t>
            </a:r>
          </a:p>
        </p:txBody>
      </p:sp>
      <p:sp>
        <p:nvSpPr>
          <p:cNvPr id="22" name="Flowchart: Decision 21">
            <a:extLst>
              <a:ext uri="{FF2B5EF4-FFF2-40B4-BE49-F238E27FC236}">
                <a16:creationId xmlns:a16="http://schemas.microsoft.com/office/drawing/2014/main" id="{B6FFAF1C-AAA3-085F-D77B-2B066B360CC8}"/>
              </a:ext>
            </a:extLst>
          </p:cNvPr>
          <p:cNvSpPr/>
          <p:nvPr/>
        </p:nvSpPr>
        <p:spPr>
          <a:xfrm>
            <a:off x="4455386" y="1109001"/>
            <a:ext cx="1464183" cy="994408"/>
          </a:xfrm>
          <a:prstGeom prst="flowChartDecision">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Kommun har förmåga</a:t>
            </a:r>
            <a:br>
              <a:rPr kumimoji="0" lang="sv-SE" sz="900" b="0" i="0" u="none" strike="noStrike" kern="1200" cap="none" spc="0" normalizeH="0" baseline="0" noProof="0" dirty="0">
                <a:ln>
                  <a:noFill/>
                </a:ln>
                <a:solidFill>
                  <a:prstClr val="black"/>
                </a:solidFill>
                <a:effectLst/>
                <a:uLnTx/>
                <a:uFillTx/>
                <a:latin typeface="Arial"/>
                <a:ea typeface="+mn-ea"/>
                <a:cs typeface="+mn-cs"/>
              </a:rPr>
            </a:br>
            <a:r>
              <a:rPr kumimoji="0" lang="sv-SE" sz="900" b="0" i="0" u="none" strike="noStrike" kern="1200" cap="none" spc="0" normalizeH="0" baseline="0" noProof="0" dirty="0">
                <a:ln>
                  <a:noFill/>
                </a:ln>
                <a:solidFill>
                  <a:prstClr val="black"/>
                </a:solidFill>
                <a:effectLst/>
                <a:uLnTx/>
                <a:uFillTx/>
                <a:latin typeface="Arial"/>
                <a:ea typeface="+mn-ea"/>
                <a:cs typeface="+mn-cs"/>
              </a:rPr>
              <a:t>att ansluta till API</a:t>
            </a:r>
          </a:p>
        </p:txBody>
      </p:sp>
      <p:cxnSp>
        <p:nvCxnSpPr>
          <p:cNvPr id="24" name="Straight Arrow Connector 23">
            <a:extLst>
              <a:ext uri="{FF2B5EF4-FFF2-40B4-BE49-F238E27FC236}">
                <a16:creationId xmlns:a16="http://schemas.microsoft.com/office/drawing/2014/main" id="{4A16743E-1FDA-289B-C358-737CD83FFDB6}"/>
              </a:ext>
            </a:extLst>
          </p:cNvPr>
          <p:cNvCxnSpPr>
            <a:cxnSpLocks/>
            <a:stCxn id="22" idx="2"/>
            <a:endCxn id="4" idx="0"/>
          </p:cNvCxnSpPr>
          <p:nvPr/>
        </p:nvCxnSpPr>
        <p:spPr>
          <a:xfrm>
            <a:off x="5187478" y="2103409"/>
            <a:ext cx="577" cy="3412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87FE16A-B5C3-4576-310C-1826F3432E66}"/>
              </a:ext>
            </a:extLst>
          </p:cNvPr>
          <p:cNvSpPr txBox="1"/>
          <p:nvPr/>
        </p:nvSpPr>
        <p:spPr>
          <a:xfrm>
            <a:off x="5220172" y="2130400"/>
            <a:ext cx="464899"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Nej</a:t>
            </a:r>
          </a:p>
        </p:txBody>
      </p:sp>
      <p:sp>
        <p:nvSpPr>
          <p:cNvPr id="26" name="Flowchart: Connector 25">
            <a:extLst>
              <a:ext uri="{FF2B5EF4-FFF2-40B4-BE49-F238E27FC236}">
                <a16:creationId xmlns:a16="http://schemas.microsoft.com/office/drawing/2014/main" id="{2A6418A4-9C79-F0A1-035E-1F99DBB164DF}"/>
              </a:ext>
            </a:extLst>
          </p:cNvPr>
          <p:cNvSpPr/>
          <p:nvPr/>
        </p:nvSpPr>
        <p:spPr>
          <a:xfrm>
            <a:off x="4800915" y="3288643"/>
            <a:ext cx="768095" cy="682373"/>
          </a:xfrm>
          <a:prstGeom prst="flowChartConnector">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Arial"/>
                <a:ea typeface="+mn-ea"/>
                <a:cs typeface="+mn-cs"/>
              </a:rPr>
              <a:t>Gräns-</a:t>
            </a:r>
            <a:br>
              <a:rPr kumimoji="0" lang="sv-SE" sz="1050" b="0" i="0" u="none" strike="noStrike" kern="1200" cap="none" spc="0" normalizeH="0" baseline="0" noProof="0" dirty="0">
                <a:ln>
                  <a:noFill/>
                </a:ln>
                <a:solidFill>
                  <a:prstClr val="black"/>
                </a:solidFill>
                <a:effectLst/>
                <a:uLnTx/>
                <a:uFillTx/>
                <a:latin typeface="Arial"/>
                <a:ea typeface="+mn-ea"/>
                <a:cs typeface="+mn-cs"/>
              </a:rPr>
            </a:br>
            <a:r>
              <a:rPr kumimoji="0" lang="sv-SE" sz="1050" b="0" i="0" u="none" strike="noStrike" kern="1200" cap="none" spc="0" normalizeH="0" baseline="0" noProof="0" dirty="0">
                <a:ln>
                  <a:noFill/>
                </a:ln>
                <a:solidFill>
                  <a:prstClr val="black"/>
                </a:solidFill>
                <a:effectLst/>
                <a:uLnTx/>
                <a:uFillTx/>
                <a:latin typeface="Arial"/>
                <a:ea typeface="+mn-ea"/>
                <a:cs typeface="+mn-cs"/>
              </a:rPr>
              <a:t>snitt</a:t>
            </a:r>
          </a:p>
        </p:txBody>
      </p:sp>
      <p:cxnSp>
        <p:nvCxnSpPr>
          <p:cNvPr id="27" name="Straight Arrow Connector 26">
            <a:extLst>
              <a:ext uri="{FF2B5EF4-FFF2-40B4-BE49-F238E27FC236}">
                <a16:creationId xmlns:a16="http://schemas.microsoft.com/office/drawing/2014/main" id="{99D0421F-6CC2-22B3-EAFD-3B9B9158FD83}"/>
              </a:ext>
            </a:extLst>
          </p:cNvPr>
          <p:cNvCxnSpPr>
            <a:cxnSpLocks/>
          </p:cNvCxnSpPr>
          <p:nvPr/>
        </p:nvCxnSpPr>
        <p:spPr>
          <a:xfrm flipV="1">
            <a:off x="5916139" y="1606206"/>
            <a:ext cx="657797" cy="15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B460C3C-84D4-0AE9-47EE-B52C6DE729C8}"/>
              </a:ext>
            </a:extLst>
          </p:cNvPr>
          <p:cNvSpPr txBox="1"/>
          <p:nvPr/>
        </p:nvSpPr>
        <p:spPr>
          <a:xfrm>
            <a:off x="5967575" y="1322348"/>
            <a:ext cx="41833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Ja</a:t>
            </a:r>
          </a:p>
        </p:txBody>
      </p:sp>
      <p:sp>
        <p:nvSpPr>
          <p:cNvPr id="29" name="Flowchart: Connector 28">
            <a:extLst>
              <a:ext uri="{FF2B5EF4-FFF2-40B4-BE49-F238E27FC236}">
                <a16:creationId xmlns:a16="http://schemas.microsoft.com/office/drawing/2014/main" id="{C6563211-8ACB-BDD6-4100-58E7071E8E81}"/>
              </a:ext>
            </a:extLst>
          </p:cNvPr>
          <p:cNvSpPr/>
          <p:nvPr/>
        </p:nvSpPr>
        <p:spPr>
          <a:xfrm>
            <a:off x="6573936" y="1265018"/>
            <a:ext cx="768095" cy="682373"/>
          </a:xfrm>
          <a:prstGeom prst="flowChartConnector">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API</a:t>
            </a:r>
          </a:p>
        </p:txBody>
      </p:sp>
      <p:sp>
        <p:nvSpPr>
          <p:cNvPr id="15" name="Flowchart: Connector 28">
            <a:extLst>
              <a:ext uri="{FF2B5EF4-FFF2-40B4-BE49-F238E27FC236}">
                <a16:creationId xmlns:a16="http://schemas.microsoft.com/office/drawing/2014/main" id="{0C1A6BAA-D2E0-9C70-04A2-1F0DCACFEA22}"/>
              </a:ext>
            </a:extLst>
          </p:cNvPr>
          <p:cNvSpPr/>
          <p:nvPr/>
        </p:nvSpPr>
        <p:spPr>
          <a:xfrm>
            <a:off x="7867488" y="1216306"/>
            <a:ext cx="851659" cy="766077"/>
          </a:xfrm>
          <a:prstGeom prst="flowChartConnector">
            <a:avLst/>
          </a:prstGeom>
          <a:solidFill>
            <a:srgbClr val="82B9E0"/>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788" b="0" i="0" u="none" strike="noStrike" kern="1200" cap="none" spc="0" normalizeH="0" baseline="0" noProof="0" dirty="0">
                <a:ln>
                  <a:noFill/>
                </a:ln>
                <a:solidFill>
                  <a:prstClr val="white"/>
                </a:solidFill>
                <a:effectLst/>
                <a:uLnTx/>
                <a:uFillTx/>
                <a:latin typeface="Arial"/>
                <a:ea typeface="+mn-ea"/>
                <a:cs typeface="+mn-cs"/>
              </a:rPr>
              <a:t>Kommun</a:t>
            </a:r>
          </a:p>
        </p:txBody>
      </p:sp>
      <p:sp>
        <p:nvSpPr>
          <p:cNvPr id="17" name="Flowchart: Connector 28">
            <a:extLst>
              <a:ext uri="{FF2B5EF4-FFF2-40B4-BE49-F238E27FC236}">
                <a16:creationId xmlns:a16="http://schemas.microsoft.com/office/drawing/2014/main" id="{6DCF5484-4B04-398B-ABED-E70B8D72499C}"/>
              </a:ext>
            </a:extLst>
          </p:cNvPr>
          <p:cNvSpPr/>
          <p:nvPr/>
        </p:nvSpPr>
        <p:spPr>
          <a:xfrm>
            <a:off x="4760143" y="4145006"/>
            <a:ext cx="851659" cy="766077"/>
          </a:xfrm>
          <a:prstGeom prst="flowChartConnector">
            <a:avLst/>
          </a:prstGeom>
          <a:solidFill>
            <a:srgbClr val="82B9E0"/>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788" b="0" i="0" u="none" strike="noStrike" kern="1200" cap="none" spc="0" normalizeH="0" baseline="0" noProof="0" dirty="0">
                <a:ln>
                  <a:noFill/>
                </a:ln>
                <a:solidFill>
                  <a:prstClr val="white"/>
                </a:solidFill>
                <a:effectLst/>
                <a:uLnTx/>
                <a:uFillTx/>
                <a:latin typeface="Arial"/>
                <a:ea typeface="+mn-ea"/>
                <a:cs typeface="+mn-cs"/>
              </a:rPr>
              <a:t>Kommun</a:t>
            </a:r>
          </a:p>
        </p:txBody>
      </p:sp>
      <p:sp>
        <p:nvSpPr>
          <p:cNvPr id="19" name="Flowchart: Connector 28">
            <a:extLst>
              <a:ext uri="{FF2B5EF4-FFF2-40B4-BE49-F238E27FC236}">
                <a16:creationId xmlns:a16="http://schemas.microsoft.com/office/drawing/2014/main" id="{C0CCC756-030D-6563-937F-19C6D36BF3FA}"/>
              </a:ext>
            </a:extLst>
          </p:cNvPr>
          <p:cNvSpPr/>
          <p:nvPr/>
        </p:nvSpPr>
        <p:spPr>
          <a:xfrm>
            <a:off x="2639667" y="4145556"/>
            <a:ext cx="851659" cy="766077"/>
          </a:xfrm>
          <a:prstGeom prst="flowChartConnector">
            <a:avLst/>
          </a:prstGeom>
          <a:solidFill>
            <a:srgbClr val="82B9E0"/>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788" b="0" i="0" u="none" strike="noStrike" kern="1200" cap="none" spc="0" normalizeH="0" baseline="0" noProof="0" dirty="0">
                <a:ln>
                  <a:noFill/>
                </a:ln>
                <a:solidFill>
                  <a:prstClr val="white"/>
                </a:solidFill>
                <a:effectLst/>
                <a:uLnTx/>
                <a:uFillTx/>
                <a:latin typeface="Arial"/>
                <a:ea typeface="+mn-ea"/>
                <a:cs typeface="+mn-cs"/>
              </a:rPr>
              <a:t>Kommun</a:t>
            </a:r>
          </a:p>
        </p:txBody>
      </p:sp>
      <p:sp>
        <p:nvSpPr>
          <p:cNvPr id="20" name="Flowchart: Connector 28">
            <a:extLst>
              <a:ext uri="{FF2B5EF4-FFF2-40B4-BE49-F238E27FC236}">
                <a16:creationId xmlns:a16="http://schemas.microsoft.com/office/drawing/2014/main" id="{3644227A-BC33-BD24-05C2-0BD255D0C478}"/>
              </a:ext>
            </a:extLst>
          </p:cNvPr>
          <p:cNvSpPr/>
          <p:nvPr/>
        </p:nvSpPr>
        <p:spPr>
          <a:xfrm>
            <a:off x="797165" y="1258159"/>
            <a:ext cx="768095" cy="682373"/>
          </a:xfrm>
          <a:prstGeom prst="flowChartConnector">
            <a:avLst/>
          </a:prstGeom>
          <a:solidFill>
            <a:srgbClr val="BEDA88"/>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white"/>
                </a:solidFill>
                <a:effectLst/>
                <a:uLnTx/>
                <a:uFillTx/>
                <a:latin typeface="Arial"/>
                <a:ea typeface="+mn-ea"/>
                <a:cs typeface="+mn-cs"/>
              </a:rPr>
              <a:t>AF</a:t>
            </a:r>
          </a:p>
        </p:txBody>
      </p:sp>
      <p:cxnSp>
        <p:nvCxnSpPr>
          <p:cNvPr id="23" name="Straight Arrow Connector 26">
            <a:extLst>
              <a:ext uri="{FF2B5EF4-FFF2-40B4-BE49-F238E27FC236}">
                <a16:creationId xmlns:a16="http://schemas.microsoft.com/office/drawing/2014/main" id="{3CD0D20D-8127-A611-33BE-1F745FC666D3}"/>
              </a:ext>
            </a:extLst>
          </p:cNvPr>
          <p:cNvCxnSpPr>
            <a:cxnSpLocks/>
            <a:stCxn id="29" idx="6"/>
            <a:endCxn id="15" idx="2"/>
          </p:cNvCxnSpPr>
          <p:nvPr/>
        </p:nvCxnSpPr>
        <p:spPr>
          <a:xfrm flipV="1">
            <a:off x="7342031" y="1599345"/>
            <a:ext cx="525457" cy="68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9">
            <a:extLst>
              <a:ext uri="{FF2B5EF4-FFF2-40B4-BE49-F238E27FC236}">
                <a16:creationId xmlns:a16="http://schemas.microsoft.com/office/drawing/2014/main" id="{0BFBEAF2-A599-36BE-CE07-A3DB8C20A44F}"/>
              </a:ext>
            </a:extLst>
          </p:cNvPr>
          <p:cNvCxnSpPr>
            <a:cxnSpLocks/>
            <a:stCxn id="16" idx="4"/>
            <a:endCxn id="19" idx="0"/>
          </p:cNvCxnSpPr>
          <p:nvPr/>
        </p:nvCxnSpPr>
        <p:spPr>
          <a:xfrm flipH="1">
            <a:off x="3065497" y="3447423"/>
            <a:ext cx="1926" cy="698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3">
            <a:extLst>
              <a:ext uri="{FF2B5EF4-FFF2-40B4-BE49-F238E27FC236}">
                <a16:creationId xmlns:a16="http://schemas.microsoft.com/office/drawing/2014/main" id="{164F26FF-2AED-D7EB-C39D-1FD215AE8347}"/>
              </a:ext>
            </a:extLst>
          </p:cNvPr>
          <p:cNvCxnSpPr>
            <a:cxnSpLocks/>
            <a:stCxn id="26" idx="4"/>
            <a:endCxn id="17" idx="0"/>
          </p:cNvCxnSpPr>
          <p:nvPr/>
        </p:nvCxnSpPr>
        <p:spPr>
          <a:xfrm>
            <a:off x="5184963" y="3971016"/>
            <a:ext cx="1010" cy="1739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ruta 37">
            <a:extLst>
              <a:ext uri="{FF2B5EF4-FFF2-40B4-BE49-F238E27FC236}">
                <a16:creationId xmlns:a16="http://schemas.microsoft.com/office/drawing/2014/main" id="{E6CF4A5E-94B3-6E26-7AB3-26AD7D87E32C}"/>
              </a:ext>
            </a:extLst>
          </p:cNvPr>
          <p:cNvSpPr txBox="1"/>
          <p:nvPr/>
        </p:nvSpPr>
        <p:spPr>
          <a:xfrm>
            <a:off x="583008" y="781232"/>
            <a:ext cx="2843000" cy="4154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solidFill>
                  <a:prstClr val="white">
                    <a:lumMod val="50000"/>
                  </a:prstClr>
                </a:solidFill>
                <a:effectLst/>
                <a:uLnTx/>
                <a:uFillTx/>
                <a:latin typeface="Arial"/>
                <a:ea typeface="+mn-ea"/>
                <a:cs typeface="+mn-cs"/>
              </a:rPr>
              <a:t>Önskvärt flöde och förutsättning  för automatisering</a:t>
            </a:r>
          </a:p>
        </p:txBody>
      </p:sp>
      <p:sp>
        <p:nvSpPr>
          <p:cNvPr id="2" name="Ellips 1">
            <a:extLst>
              <a:ext uri="{FF2B5EF4-FFF2-40B4-BE49-F238E27FC236}">
                <a16:creationId xmlns:a16="http://schemas.microsoft.com/office/drawing/2014/main" id="{98D2277C-6057-7848-1AEF-860AC71B9E38}"/>
              </a:ext>
            </a:extLst>
          </p:cNvPr>
          <p:cNvSpPr/>
          <p:nvPr/>
        </p:nvSpPr>
        <p:spPr>
          <a:xfrm>
            <a:off x="5440676" y="3332692"/>
            <a:ext cx="205466" cy="195749"/>
          </a:xfrm>
          <a:prstGeom prst="ellipse">
            <a:avLst/>
          </a:prstGeom>
          <a:solidFill>
            <a:srgbClr val="DA5187"/>
          </a:solidFill>
          <a:ln w="63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3" name="textruta 2">
            <a:extLst>
              <a:ext uri="{FF2B5EF4-FFF2-40B4-BE49-F238E27FC236}">
                <a16:creationId xmlns:a16="http://schemas.microsoft.com/office/drawing/2014/main" id="{EFF15A63-87C0-E51D-8090-C977C44828AE}"/>
              </a:ext>
            </a:extLst>
          </p:cNvPr>
          <p:cNvSpPr txBox="1"/>
          <p:nvPr/>
        </p:nvSpPr>
        <p:spPr>
          <a:xfrm>
            <a:off x="5648757" y="3326262"/>
            <a:ext cx="1206269"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1" u="none" strike="noStrike" kern="1200" cap="none" spc="0" normalizeH="0" baseline="0" noProof="0" dirty="0">
                <a:ln>
                  <a:noFill/>
                </a:ln>
                <a:solidFill>
                  <a:prstClr val="black"/>
                </a:solidFill>
                <a:effectLst/>
                <a:uLnTx/>
                <a:uFillTx/>
                <a:latin typeface="Arial"/>
                <a:ea typeface="+mn-ea"/>
                <a:cs typeface="+mn-cs"/>
              </a:rPr>
              <a:t>Notifiering skickas via mail till berörd adress (funktionsbrevlåda)</a:t>
            </a:r>
          </a:p>
        </p:txBody>
      </p:sp>
      <p:sp>
        <p:nvSpPr>
          <p:cNvPr id="36" name="Title 1">
            <a:extLst>
              <a:ext uri="{FF2B5EF4-FFF2-40B4-BE49-F238E27FC236}">
                <a16:creationId xmlns:a16="http://schemas.microsoft.com/office/drawing/2014/main" id="{70E470AD-00F6-624C-B538-3B64529FCE79}"/>
              </a:ext>
            </a:extLst>
          </p:cNvPr>
          <p:cNvSpPr txBox="1">
            <a:spLocks/>
          </p:cNvSpPr>
          <p:nvPr/>
        </p:nvSpPr>
        <p:spPr>
          <a:xfrm>
            <a:off x="575043" y="151896"/>
            <a:ext cx="7422784" cy="675000"/>
          </a:xfrm>
          <a:prstGeom prst="rect">
            <a:avLst/>
          </a:prstGeom>
        </p:spPr>
        <p:txBody>
          <a:bodyPr vert="horz" lIns="0" tIns="0" rIns="0" bIns="0" rtlCol="0" anchor="t" anchorCtr="0">
            <a:normAutofit fontScale="60000" lnSpcReduction="20000"/>
          </a:bodyPr>
          <a:lstStyle>
            <a:lvl1pPr algn="ctr" defTabSz="685800" rtl="0" eaLnBrk="1" latinLnBrk="0" hangingPunct="1">
              <a:spcBef>
                <a:spcPct val="0"/>
              </a:spcBef>
              <a:buNone/>
              <a:defRPr sz="45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4500" b="1" i="0" u="none" strike="noStrike" kern="1200" cap="none" spc="0" normalizeH="0" baseline="0" noProof="0" dirty="0">
                <a:ln>
                  <a:noFill/>
                </a:ln>
                <a:solidFill>
                  <a:srgbClr val="00005A"/>
                </a:solidFill>
                <a:effectLst/>
                <a:uLnTx/>
                <a:uFillTx/>
                <a:latin typeface="Arial"/>
                <a:ea typeface="+mj-ea"/>
                <a:cs typeface="+mj-cs"/>
              </a:rPr>
              <a:t>Informationsflöde AF till Kommun</a:t>
            </a:r>
            <a:br>
              <a:rPr kumimoji="0" lang="sv-SE" sz="4500" b="1" i="0" u="none" strike="noStrike" kern="1200" cap="none" spc="0" normalizeH="0" baseline="0" noProof="0" dirty="0">
                <a:ln>
                  <a:noFill/>
                </a:ln>
                <a:solidFill>
                  <a:srgbClr val="00005A"/>
                </a:solidFill>
                <a:effectLst/>
                <a:uLnTx/>
                <a:uFillTx/>
                <a:latin typeface="Arial"/>
                <a:ea typeface="+mj-ea"/>
                <a:cs typeface="+mj-cs"/>
              </a:rPr>
            </a:br>
            <a:endParaRPr kumimoji="0" lang="en-US" sz="4500" b="1" i="0" u="none" strike="noStrike" kern="1200" cap="none" spc="0" normalizeH="0" baseline="0" noProof="0" dirty="0">
              <a:ln>
                <a:noFill/>
              </a:ln>
              <a:solidFill>
                <a:srgbClr val="00005A"/>
              </a:solidFill>
              <a:effectLst/>
              <a:uLnTx/>
              <a:uFillTx/>
              <a:latin typeface="Arial"/>
              <a:ea typeface="+mj-ea"/>
              <a:cs typeface="+mj-cs"/>
            </a:endParaRPr>
          </a:p>
        </p:txBody>
      </p:sp>
      <p:sp>
        <p:nvSpPr>
          <p:cNvPr id="4" name="Flowchart: Connector 28">
            <a:extLst>
              <a:ext uri="{FF2B5EF4-FFF2-40B4-BE49-F238E27FC236}">
                <a16:creationId xmlns:a16="http://schemas.microsoft.com/office/drawing/2014/main" id="{0304C8E1-AC08-4CBE-BBBE-5E1ABCDF857D}"/>
              </a:ext>
            </a:extLst>
          </p:cNvPr>
          <p:cNvSpPr/>
          <p:nvPr/>
        </p:nvSpPr>
        <p:spPr>
          <a:xfrm>
            <a:off x="4804007" y="2444663"/>
            <a:ext cx="768095" cy="682373"/>
          </a:xfrm>
          <a:prstGeom prst="flowChartConnector">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API</a:t>
            </a:r>
          </a:p>
        </p:txBody>
      </p:sp>
      <p:cxnSp>
        <p:nvCxnSpPr>
          <p:cNvPr id="12" name="Straight Arrow Connector 23">
            <a:extLst>
              <a:ext uri="{FF2B5EF4-FFF2-40B4-BE49-F238E27FC236}">
                <a16:creationId xmlns:a16="http://schemas.microsoft.com/office/drawing/2014/main" id="{12604876-2D2B-A770-AAA1-0A0B0EF12F3C}"/>
              </a:ext>
            </a:extLst>
          </p:cNvPr>
          <p:cNvCxnSpPr>
            <a:cxnSpLocks/>
          </p:cNvCxnSpPr>
          <p:nvPr/>
        </p:nvCxnSpPr>
        <p:spPr>
          <a:xfrm>
            <a:off x="5186291" y="3113600"/>
            <a:ext cx="1010" cy="1739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69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par>
                                <p:cTn id="80" presetID="10" presetClass="entr" presetSubtype="0" fill="hold"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21" grpId="0"/>
      <p:bldP spid="22" grpId="0" animBg="1"/>
      <p:bldP spid="25" grpId="0"/>
      <p:bldP spid="26" grpId="0" animBg="1"/>
      <p:bldP spid="28" grpId="0"/>
      <p:bldP spid="29" grpId="0" animBg="1"/>
      <p:bldP spid="15" grpId="0" animBg="1"/>
      <p:bldP spid="17" grpId="0" animBg="1"/>
      <p:bldP spid="19" grpId="0" animBg="1"/>
      <p:bldP spid="2" grpId="0" animBg="1"/>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il: höger 30">
            <a:extLst>
              <a:ext uri="{FF2B5EF4-FFF2-40B4-BE49-F238E27FC236}">
                <a16:creationId xmlns:a16="http://schemas.microsoft.com/office/drawing/2014/main" id="{E73FCAD8-09F5-597F-99D4-175622FB7AAE}"/>
              </a:ext>
            </a:extLst>
          </p:cNvPr>
          <p:cNvSpPr/>
          <p:nvPr/>
        </p:nvSpPr>
        <p:spPr>
          <a:xfrm rot="10800000">
            <a:off x="304340" y="464431"/>
            <a:ext cx="8524653" cy="1951155"/>
          </a:xfrm>
          <a:prstGeom prst="rightArrow">
            <a:avLst>
              <a:gd name="adj1" fmla="val 85256"/>
              <a:gd name="adj2" fmla="val 5000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Arial"/>
              <a:ea typeface="+mn-ea"/>
              <a:cs typeface="+mn-cs"/>
            </a:endParaRPr>
          </a:p>
        </p:txBody>
      </p:sp>
      <p:sp>
        <p:nvSpPr>
          <p:cNvPr id="32" name="textruta 31">
            <a:extLst>
              <a:ext uri="{FF2B5EF4-FFF2-40B4-BE49-F238E27FC236}">
                <a16:creationId xmlns:a16="http://schemas.microsoft.com/office/drawing/2014/main" id="{14C9C322-DB74-3281-6F5B-476CEFB47D1B}"/>
              </a:ext>
            </a:extLst>
          </p:cNvPr>
          <p:cNvSpPr txBox="1"/>
          <p:nvPr/>
        </p:nvSpPr>
        <p:spPr>
          <a:xfrm>
            <a:off x="5996719" y="617604"/>
            <a:ext cx="2843000"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solidFill>
                  <a:prstClr val="white">
                    <a:lumMod val="50000"/>
                  </a:prstClr>
                </a:solidFill>
                <a:effectLst/>
                <a:uLnTx/>
                <a:uFillTx/>
                <a:latin typeface="Arial"/>
                <a:ea typeface="+mn-ea"/>
                <a:cs typeface="+mn-cs"/>
              </a:rPr>
              <a:t>Önskvärt flöde och förutsättning för automatisering</a:t>
            </a:r>
          </a:p>
        </p:txBody>
      </p:sp>
      <p:sp>
        <p:nvSpPr>
          <p:cNvPr id="5" name="TextBox 4">
            <a:extLst>
              <a:ext uri="{FF2B5EF4-FFF2-40B4-BE49-F238E27FC236}">
                <a16:creationId xmlns:a16="http://schemas.microsoft.com/office/drawing/2014/main" id="{909E6E6A-D1B0-D60F-3AE0-D89FB2B6EC39}"/>
              </a:ext>
            </a:extLst>
          </p:cNvPr>
          <p:cNvSpPr txBox="1"/>
          <p:nvPr/>
        </p:nvSpPr>
        <p:spPr>
          <a:xfrm>
            <a:off x="6934802" y="1843610"/>
            <a:ext cx="1907133" cy="415498"/>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dirty="0">
                <a:ln>
                  <a:noFill/>
                </a:ln>
                <a:solidFill>
                  <a:prstClr val="black"/>
                </a:solidFill>
                <a:effectLst/>
                <a:uLnTx/>
                <a:uFillTx/>
                <a:latin typeface="Arial"/>
                <a:ea typeface="+mn-ea"/>
                <a:cs typeface="+mn-cs"/>
              </a:rPr>
              <a:t>Kommunen svarar Af på initierat informationsutbyte </a:t>
            </a:r>
          </a:p>
        </p:txBody>
      </p:sp>
      <p:sp>
        <p:nvSpPr>
          <p:cNvPr id="7" name="Flowchart: Decision 6">
            <a:extLst>
              <a:ext uri="{FF2B5EF4-FFF2-40B4-BE49-F238E27FC236}">
                <a16:creationId xmlns:a16="http://schemas.microsoft.com/office/drawing/2014/main" id="{75BA4842-7148-CA58-9966-9AE7CA98E47E}"/>
              </a:ext>
            </a:extLst>
          </p:cNvPr>
          <p:cNvSpPr/>
          <p:nvPr/>
        </p:nvSpPr>
        <p:spPr>
          <a:xfrm>
            <a:off x="5688619" y="917619"/>
            <a:ext cx="1464183" cy="994408"/>
          </a:xfrm>
          <a:prstGeom prst="flowChartDecision">
            <a:avLst/>
          </a:prstGeom>
          <a:solidFill>
            <a:schemeClr val="bg1"/>
          </a:solidFill>
          <a:ln w="63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Info definierad i</a:t>
            </a:r>
            <a:br>
              <a:rPr kumimoji="0" lang="sv-SE" sz="900" b="0" i="0" u="none" strike="noStrike" kern="1200" cap="none" spc="0" normalizeH="0" baseline="0" noProof="0" dirty="0">
                <a:ln>
                  <a:noFill/>
                </a:ln>
                <a:solidFill>
                  <a:prstClr val="black"/>
                </a:solidFill>
                <a:effectLst/>
                <a:uLnTx/>
                <a:uFillTx/>
                <a:latin typeface="Arial"/>
                <a:ea typeface="+mn-ea"/>
                <a:cs typeface="+mn-cs"/>
              </a:rPr>
            </a:br>
            <a:r>
              <a:rPr kumimoji="0" lang="sv-SE" sz="900" b="0" i="0" u="none" strike="noStrike" kern="1200" cap="none" spc="0" normalizeH="0" baseline="0" noProof="0" dirty="0">
                <a:ln>
                  <a:noFill/>
                </a:ln>
                <a:solidFill>
                  <a:prstClr val="black"/>
                </a:solidFill>
                <a:effectLst/>
                <a:uLnTx/>
                <a:uFillTx/>
                <a:latin typeface="Arial"/>
                <a:ea typeface="+mn-ea"/>
                <a:cs typeface="+mn-cs"/>
              </a:rPr>
              <a:t>strukturerat format</a:t>
            </a:r>
          </a:p>
        </p:txBody>
      </p:sp>
      <p:cxnSp>
        <p:nvCxnSpPr>
          <p:cNvPr id="9" name="Straight Arrow Connector 8">
            <a:extLst>
              <a:ext uri="{FF2B5EF4-FFF2-40B4-BE49-F238E27FC236}">
                <a16:creationId xmlns:a16="http://schemas.microsoft.com/office/drawing/2014/main" id="{FFA87807-2B2C-A14D-66AC-EB7CCEB25D36}"/>
              </a:ext>
            </a:extLst>
          </p:cNvPr>
          <p:cNvCxnSpPr>
            <a:cxnSpLocks/>
          </p:cNvCxnSpPr>
          <p:nvPr/>
        </p:nvCxnSpPr>
        <p:spPr>
          <a:xfrm flipH="1" flipV="1">
            <a:off x="2929634" y="1407386"/>
            <a:ext cx="636312" cy="148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8A46479-2C28-ADEC-2137-B1922B5D9FE4}"/>
              </a:ext>
            </a:extLst>
          </p:cNvPr>
          <p:cNvCxnSpPr>
            <a:cxnSpLocks/>
          </p:cNvCxnSpPr>
          <p:nvPr/>
        </p:nvCxnSpPr>
        <p:spPr>
          <a:xfrm flipH="1">
            <a:off x="6420185" y="1912027"/>
            <a:ext cx="1050" cy="591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BB8EFBC-4F0C-9259-5532-815975AFF0CD}"/>
              </a:ext>
            </a:extLst>
          </p:cNvPr>
          <p:cNvSpPr txBox="1"/>
          <p:nvPr/>
        </p:nvSpPr>
        <p:spPr>
          <a:xfrm>
            <a:off x="6415776" y="1964324"/>
            <a:ext cx="502677"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Nej</a:t>
            </a:r>
          </a:p>
        </p:txBody>
      </p:sp>
      <p:sp>
        <p:nvSpPr>
          <p:cNvPr id="16" name="Flowchart: Connector 15">
            <a:extLst>
              <a:ext uri="{FF2B5EF4-FFF2-40B4-BE49-F238E27FC236}">
                <a16:creationId xmlns:a16="http://schemas.microsoft.com/office/drawing/2014/main" id="{DE95F15F-53AC-52F1-FDF8-400A4D1C78C5}"/>
              </a:ext>
            </a:extLst>
          </p:cNvPr>
          <p:cNvSpPr/>
          <p:nvPr/>
        </p:nvSpPr>
        <p:spPr>
          <a:xfrm>
            <a:off x="6036663" y="2503266"/>
            <a:ext cx="768095" cy="682373"/>
          </a:xfrm>
          <a:prstGeom prst="flowChartConnector">
            <a:avLst/>
          </a:prstGeom>
          <a:solidFill>
            <a:srgbClr val="FEDF7C"/>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SDK</a:t>
            </a:r>
          </a:p>
        </p:txBody>
      </p:sp>
      <p:cxnSp>
        <p:nvCxnSpPr>
          <p:cNvPr id="18" name="Straight Arrow Connector 17">
            <a:extLst>
              <a:ext uri="{FF2B5EF4-FFF2-40B4-BE49-F238E27FC236}">
                <a16:creationId xmlns:a16="http://schemas.microsoft.com/office/drawing/2014/main" id="{6ED3687F-3C35-DF4A-6A8A-7744E666F956}"/>
              </a:ext>
            </a:extLst>
          </p:cNvPr>
          <p:cNvCxnSpPr>
            <a:cxnSpLocks/>
          </p:cNvCxnSpPr>
          <p:nvPr/>
        </p:nvCxnSpPr>
        <p:spPr>
          <a:xfrm flipH="1">
            <a:off x="5030129" y="1414823"/>
            <a:ext cx="658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24FD0676-9284-AE5E-E140-3EC8425C3DB9}"/>
              </a:ext>
            </a:extLst>
          </p:cNvPr>
          <p:cNvSpPr txBox="1"/>
          <p:nvPr/>
        </p:nvSpPr>
        <p:spPr>
          <a:xfrm>
            <a:off x="3084278" y="1129872"/>
            <a:ext cx="41833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Ja</a:t>
            </a:r>
          </a:p>
        </p:txBody>
      </p:sp>
      <p:sp>
        <p:nvSpPr>
          <p:cNvPr id="22" name="Flowchart: Decision 21">
            <a:extLst>
              <a:ext uri="{FF2B5EF4-FFF2-40B4-BE49-F238E27FC236}">
                <a16:creationId xmlns:a16="http://schemas.microsoft.com/office/drawing/2014/main" id="{B6FFAF1C-AAA3-085F-D77B-2B066B360CC8}"/>
              </a:ext>
            </a:extLst>
          </p:cNvPr>
          <p:cNvSpPr/>
          <p:nvPr/>
        </p:nvSpPr>
        <p:spPr>
          <a:xfrm>
            <a:off x="3565946" y="917619"/>
            <a:ext cx="1464183" cy="994408"/>
          </a:xfrm>
          <a:prstGeom prst="flowChartDecision">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Arial"/>
                <a:ea typeface="+mn-ea"/>
                <a:cs typeface="+mn-cs"/>
              </a:rPr>
              <a:t>Kommun har förmåga</a:t>
            </a:r>
            <a:br>
              <a:rPr kumimoji="0" lang="sv-SE" sz="900" b="0" i="0" u="none" strike="noStrike" kern="1200" cap="none" spc="0" normalizeH="0" baseline="0" noProof="0" dirty="0">
                <a:ln>
                  <a:noFill/>
                </a:ln>
                <a:solidFill>
                  <a:prstClr val="black"/>
                </a:solidFill>
                <a:effectLst/>
                <a:uLnTx/>
                <a:uFillTx/>
                <a:latin typeface="Arial"/>
                <a:ea typeface="+mn-ea"/>
                <a:cs typeface="+mn-cs"/>
              </a:rPr>
            </a:br>
            <a:r>
              <a:rPr kumimoji="0" lang="sv-SE" sz="900" b="0" i="0" u="none" strike="noStrike" kern="1200" cap="none" spc="0" normalizeH="0" baseline="0" noProof="0" dirty="0">
                <a:ln>
                  <a:noFill/>
                </a:ln>
                <a:solidFill>
                  <a:prstClr val="black"/>
                </a:solidFill>
                <a:effectLst/>
                <a:uLnTx/>
                <a:uFillTx/>
                <a:latin typeface="Arial"/>
                <a:ea typeface="+mn-ea"/>
                <a:cs typeface="+mn-cs"/>
              </a:rPr>
              <a:t>att ansluta till API</a:t>
            </a:r>
          </a:p>
        </p:txBody>
      </p:sp>
      <p:cxnSp>
        <p:nvCxnSpPr>
          <p:cNvPr id="24" name="Straight Arrow Connector 23">
            <a:extLst>
              <a:ext uri="{FF2B5EF4-FFF2-40B4-BE49-F238E27FC236}">
                <a16:creationId xmlns:a16="http://schemas.microsoft.com/office/drawing/2014/main" id="{4A16743E-1FDA-289B-C358-737CD83FFDB6}"/>
              </a:ext>
            </a:extLst>
          </p:cNvPr>
          <p:cNvCxnSpPr>
            <a:cxnSpLocks/>
            <a:stCxn id="22" idx="2"/>
            <a:endCxn id="26" idx="0"/>
          </p:cNvCxnSpPr>
          <p:nvPr/>
        </p:nvCxnSpPr>
        <p:spPr>
          <a:xfrm flipH="1">
            <a:off x="4298037" y="1912027"/>
            <a:ext cx="1" cy="591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87FE16A-B5C3-4576-310C-1826F3432E66}"/>
              </a:ext>
            </a:extLst>
          </p:cNvPr>
          <p:cNvSpPr txBox="1"/>
          <p:nvPr/>
        </p:nvSpPr>
        <p:spPr>
          <a:xfrm>
            <a:off x="4301193" y="1964324"/>
            <a:ext cx="579301"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Nej</a:t>
            </a:r>
          </a:p>
        </p:txBody>
      </p:sp>
      <p:sp>
        <p:nvSpPr>
          <p:cNvPr id="26" name="Flowchart: Connector 25">
            <a:extLst>
              <a:ext uri="{FF2B5EF4-FFF2-40B4-BE49-F238E27FC236}">
                <a16:creationId xmlns:a16="http://schemas.microsoft.com/office/drawing/2014/main" id="{2A6418A4-9C79-F0A1-035E-1F99DBB164DF}"/>
              </a:ext>
            </a:extLst>
          </p:cNvPr>
          <p:cNvSpPr/>
          <p:nvPr/>
        </p:nvSpPr>
        <p:spPr>
          <a:xfrm>
            <a:off x="3913989" y="2503266"/>
            <a:ext cx="768095" cy="682373"/>
          </a:xfrm>
          <a:prstGeom prst="flowChartConnector">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Gräns-snitt</a:t>
            </a:r>
          </a:p>
        </p:txBody>
      </p:sp>
      <p:cxnSp>
        <p:nvCxnSpPr>
          <p:cNvPr id="27" name="Straight Arrow Connector 26">
            <a:extLst>
              <a:ext uri="{FF2B5EF4-FFF2-40B4-BE49-F238E27FC236}">
                <a16:creationId xmlns:a16="http://schemas.microsoft.com/office/drawing/2014/main" id="{99D0421F-6CC2-22B3-EAFD-3B9B9158FD83}"/>
              </a:ext>
            </a:extLst>
          </p:cNvPr>
          <p:cNvCxnSpPr>
            <a:cxnSpLocks/>
          </p:cNvCxnSpPr>
          <p:nvPr/>
        </p:nvCxnSpPr>
        <p:spPr>
          <a:xfrm flipH="1">
            <a:off x="1565259" y="1414823"/>
            <a:ext cx="596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BB460C3C-84D4-0AE9-47EE-B52C6DE729C8}"/>
              </a:ext>
            </a:extLst>
          </p:cNvPr>
          <p:cNvSpPr txBox="1"/>
          <p:nvPr/>
        </p:nvSpPr>
        <p:spPr>
          <a:xfrm>
            <a:off x="5178807" y="1129872"/>
            <a:ext cx="41833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Ja</a:t>
            </a:r>
          </a:p>
        </p:txBody>
      </p:sp>
      <p:sp>
        <p:nvSpPr>
          <p:cNvPr id="29" name="Flowchart: Connector 28">
            <a:extLst>
              <a:ext uri="{FF2B5EF4-FFF2-40B4-BE49-F238E27FC236}">
                <a16:creationId xmlns:a16="http://schemas.microsoft.com/office/drawing/2014/main" id="{C6563211-8ACB-BDD6-4100-58E7071E8E81}"/>
              </a:ext>
            </a:extLst>
          </p:cNvPr>
          <p:cNvSpPr/>
          <p:nvPr/>
        </p:nvSpPr>
        <p:spPr>
          <a:xfrm>
            <a:off x="2161539" y="1073637"/>
            <a:ext cx="768095" cy="682373"/>
          </a:xfrm>
          <a:prstGeom prst="flowChartConnector">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API</a:t>
            </a:r>
          </a:p>
        </p:txBody>
      </p:sp>
      <p:sp>
        <p:nvSpPr>
          <p:cNvPr id="19" name="Flowchart: Connector 28">
            <a:extLst>
              <a:ext uri="{FF2B5EF4-FFF2-40B4-BE49-F238E27FC236}">
                <a16:creationId xmlns:a16="http://schemas.microsoft.com/office/drawing/2014/main" id="{C0CCC756-030D-6563-937F-19C6D36BF3FA}"/>
              </a:ext>
            </a:extLst>
          </p:cNvPr>
          <p:cNvSpPr/>
          <p:nvPr/>
        </p:nvSpPr>
        <p:spPr>
          <a:xfrm>
            <a:off x="7760128" y="1030331"/>
            <a:ext cx="860155" cy="768984"/>
          </a:xfrm>
          <a:prstGeom prst="flowChartConnector">
            <a:avLst/>
          </a:prstGeom>
          <a:solidFill>
            <a:srgbClr val="82B9E0"/>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788" i="0" u="none" strike="noStrike" kern="1200" cap="none" spc="0" normalizeH="0" baseline="0" noProof="0" dirty="0">
                <a:ln>
                  <a:noFill/>
                </a:ln>
                <a:solidFill>
                  <a:prstClr val="white"/>
                </a:solidFill>
                <a:effectLst/>
                <a:uLnTx/>
                <a:uFillTx/>
                <a:latin typeface="Arial"/>
                <a:ea typeface="+mn-ea"/>
                <a:cs typeface="+mn-cs"/>
              </a:rPr>
              <a:t>Kommun</a:t>
            </a:r>
          </a:p>
        </p:txBody>
      </p:sp>
      <p:sp>
        <p:nvSpPr>
          <p:cNvPr id="20" name="Flowchart: Connector 28">
            <a:extLst>
              <a:ext uri="{FF2B5EF4-FFF2-40B4-BE49-F238E27FC236}">
                <a16:creationId xmlns:a16="http://schemas.microsoft.com/office/drawing/2014/main" id="{3644227A-BC33-BD24-05C2-0BD255D0C478}"/>
              </a:ext>
            </a:extLst>
          </p:cNvPr>
          <p:cNvSpPr/>
          <p:nvPr/>
        </p:nvSpPr>
        <p:spPr>
          <a:xfrm>
            <a:off x="6036663" y="4175732"/>
            <a:ext cx="768095" cy="682373"/>
          </a:xfrm>
          <a:prstGeom prst="flowChartConnector">
            <a:avLst/>
          </a:prstGeom>
          <a:solidFill>
            <a:srgbClr val="BEDA88"/>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white"/>
                </a:solidFill>
                <a:effectLst/>
                <a:uLnTx/>
                <a:uFillTx/>
                <a:latin typeface="Arial"/>
                <a:ea typeface="+mn-ea"/>
                <a:cs typeface="+mn-cs"/>
              </a:rPr>
              <a:t>AF</a:t>
            </a:r>
          </a:p>
        </p:txBody>
      </p:sp>
      <p:cxnSp>
        <p:nvCxnSpPr>
          <p:cNvPr id="23" name="Straight Arrow Connector 26">
            <a:extLst>
              <a:ext uri="{FF2B5EF4-FFF2-40B4-BE49-F238E27FC236}">
                <a16:creationId xmlns:a16="http://schemas.microsoft.com/office/drawing/2014/main" id="{3CD0D20D-8127-A611-33BE-1F745FC666D3}"/>
              </a:ext>
            </a:extLst>
          </p:cNvPr>
          <p:cNvCxnSpPr>
            <a:cxnSpLocks/>
          </p:cNvCxnSpPr>
          <p:nvPr/>
        </p:nvCxnSpPr>
        <p:spPr>
          <a:xfrm flipH="1">
            <a:off x="7152802" y="1411422"/>
            <a:ext cx="6073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9">
            <a:extLst>
              <a:ext uri="{FF2B5EF4-FFF2-40B4-BE49-F238E27FC236}">
                <a16:creationId xmlns:a16="http://schemas.microsoft.com/office/drawing/2014/main" id="{0BFBEAF2-A599-36BE-CE07-A3DB8C20A44F}"/>
              </a:ext>
            </a:extLst>
          </p:cNvPr>
          <p:cNvCxnSpPr>
            <a:cxnSpLocks/>
          </p:cNvCxnSpPr>
          <p:nvPr/>
        </p:nvCxnSpPr>
        <p:spPr>
          <a:xfrm flipH="1">
            <a:off x="6420338" y="3185639"/>
            <a:ext cx="1795" cy="9900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3">
            <a:extLst>
              <a:ext uri="{FF2B5EF4-FFF2-40B4-BE49-F238E27FC236}">
                <a16:creationId xmlns:a16="http://schemas.microsoft.com/office/drawing/2014/main" id="{164F26FF-2AED-D7EB-C39D-1FD215AE8347}"/>
              </a:ext>
            </a:extLst>
          </p:cNvPr>
          <p:cNvCxnSpPr>
            <a:cxnSpLocks/>
            <a:stCxn id="26" idx="4"/>
            <a:endCxn id="11" idx="0"/>
          </p:cNvCxnSpPr>
          <p:nvPr/>
        </p:nvCxnSpPr>
        <p:spPr>
          <a:xfrm>
            <a:off x="4298037" y="3185639"/>
            <a:ext cx="0" cy="166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Flowchart: Connector 28">
            <a:extLst>
              <a:ext uri="{FF2B5EF4-FFF2-40B4-BE49-F238E27FC236}">
                <a16:creationId xmlns:a16="http://schemas.microsoft.com/office/drawing/2014/main" id="{0879E89A-DEFA-6113-E431-CD2F161E72E0}"/>
              </a:ext>
            </a:extLst>
          </p:cNvPr>
          <p:cNvSpPr/>
          <p:nvPr/>
        </p:nvSpPr>
        <p:spPr>
          <a:xfrm>
            <a:off x="3913989" y="4175732"/>
            <a:ext cx="768095" cy="682373"/>
          </a:xfrm>
          <a:prstGeom prst="flowChartConnector">
            <a:avLst/>
          </a:prstGeom>
          <a:solidFill>
            <a:srgbClr val="BEDA88"/>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white"/>
                </a:solidFill>
                <a:effectLst/>
                <a:uLnTx/>
                <a:uFillTx/>
                <a:latin typeface="Arial"/>
                <a:ea typeface="+mn-ea"/>
                <a:cs typeface="+mn-cs"/>
              </a:rPr>
              <a:t>AF</a:t>
            </a:r>
          </a:p>
        </p:txBody>
      </p:sp>
      <p:sp>
        <p:nvSpPr>
          <p:cNvPr id="4" name="Flowchart: Connector 28">
            <a:extLst>
              <a:ext uri="{FF2B5EF4-FFF2-40B4-BE49-F238E27FC236}">
                <a16:creationId xmlns:a16="http://schemas.microsoft.com/office/drawing/2014/main" id="{B6ABD617-58E6-3BFF-C605-49B94F98998E}"/>
              </a:ext>
            </a:extLst>
          </p:cNvPr>
          <p:cNvSpPr/>
          <p:nvPr/>
        </p:nvSpPr>
        <p:spPr>
          <a:xfrm>
            <a:off x="797164" y="1073637"/>
            <a:ext cx="768095" cy="682373"/>
          </a:xfrm>
          <a:prstGeom prst="flowChartConnector">
            <a:avLst/>
          </a:prstGeom>
          <a:solidFill>
            <a:srgbClr val="BEDA88"/>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white"/>
                </a:solidFill>
                <a:effectLst/>
                <a:uLnTx/>
                <a:uFillTx/>
                <a:latin typeface="Arial"/>
                <a:ea typeface="+mn-ea"/>
                <a:cs typeface="+mn-cs"/>
              </a:rPr>
              <a:t>AF</a:t>
            </a:r>
          </a:p>
        </p:txBody>
      </p:sp>
      <p:sp>
        <p:nvSpPr>
          <p:cNvPr id="11" name="Flowchart: Connector 28">
            <a:extLst>
              <a:ext uri="{FF2B5EF4-FFF2-40B4-BE49-F238E27FC236}">
                <a16:creationId xmlns:a16="http://schemas.microsoft.com/office/drawing/2014/main" id="{7DC1F1AF-BB7A-B413-AC22-F70EE4CD0489}"/>
              </a:ext>
            </a:extLst>
          </p:cNvPr>
          <p:cNvSpPr/>
          <p:nvPr/>
        </p:nvSpPr>
        <p:spPr>
          <a:xfrm>
            <a:off x="3913989" y="3352384"/>
            <a:ext cx="768095" cy="682373"/>
          </a:xfrm>
          <a:prstGeom prst="flowChartConnector">
            <a:avLst/>
          </a:prstGeom>
          <a:solidFill>
            <a:schemeClr val="bg1"/>
          </a:solidFill>
          <a:ln w="63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prstClr val="black"/>
                </a:solidFill>
                <a:effectLst/>
                <a:uLnTx/>
                <a:uFillTx/>
                <a:latin typeface="Arial"/>
                <a:ea typeface="+mn-ea"/>
                <a:cs typeface="+mn-cs"/>
              </a:rPr>
              <a:t>API</a:t>
            </a:r>
          </a:p>
        </p:txBody>
      </p:sp>
      <p:cxnSp>
        <p:nvCxnSpPr>
          <p:cNvPr id="30" name="Straight Arrow Connector 23">
            <a:extLst>
              <a:ext uri="{FF2B5EF4-FFF2-40B4-BE49-F238E27FC236}">
                <a16:creationId xmlns:a16="http://schemas.microsoft.com/office/drawing/2014/main" id="{69C9D967-6288-51DA-D892-FC5310081B5C}"/>
              </a:ext>
            </a:extLst>
          </p:cNvPr>
          <p:cNvCxnSpPr>
            <a:cxnSpLocks/>
            <a:stCxn id="11" idx="4"/>
            <a:endCxn id="3" idx="0"/>
          </p:cNvCxnSpPr>
          <p:nvPr/>
        </p:nvCxnSpPr>
        <p:spPr>
          <a:xfrm>
            <a:off x="4298037" y="4034757"/>
            <a:ext cx="0" cy="140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9" name="Title 1">
            <a:extLst>
              <a:ext uri="{FF2B5EF4-FFF2-40B4-BE49-F238E27FC236}">
                <a16:creationId xmlns:a16="http://schemas.microsoft.com/office/drawing/2014/main" id="{B82F5911-9A8A-5610-A528-FA8E873DFB3A}"/>
              </a:ext>
            </a:extLst>
          </p:cNvPr>
          <p:cNvSpPr txBox="1">
            <a:spLocks/>
          </p:cNvSpPr>
          <p:nvPr/>
        </p:nvSpPr>
        <p:spPr>
          <a:xfrm>
            <a:off x="575043" y="151896"/>
            <a:ext cx="7422784" cy="675000"/>
          </a:xfrm>
          <a:prstGeom prst="rect">
            <a:avLst/>
          </a:prstGeom>
        </p:spPr>
        <p:txBody>
          <a:bodyPr vert="horz" lIns="0" tIns="0" rIns="0" bIns="0" rtlCol="0" anchor="t" anchorCtr="0">
            <a:normAutofit fontScale="60000" lnSpcReduction="20000"/>
          </a:bodyPr>
          <a:lstStyle>
            <a:lvl1pPr algn="ctr" defTabSz="685800" rtl="0" eaLnBrk="1" latinLnBrk="0" hangingPunct="1">
              <a:spcBef>
                <a:spcPct val="0"/>
              </a:spcBef>
              <a:buNone/>
              <a:defRPr sz="4500" b="1" kern="1200">
                <a:solidFill>
                  <a:schemeClr val="accent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sv-SE" sz="4500" b="1" i="0" u="none" strike="noStrike" kern="1200" cap="none" spc="0" normalizeH="0" baseline="0" noProof="0" dirty="0">
                <a:ln>
                  <a:noFill/>
                </a:ln>
                <a:solidFill>
                  <a:srgbClr val="00005A"/>
                </a:solidFill>
                <a:effectLst/>
                <a:uLnTx/>
                <a:uFillTx/>
                <a:latin typeface="Arial"/>
                <a:ea typeface="+mj-ea"/>
                <a:cs typeface="+mj-cs"/>
              </a:rPr>
              <a:t>Informationsflöde Kommun till AF</a:t>
            </a:r>
            <a:br>
              <a:rPr kumimoji="0" lang="sv-SE" sz="4500" b="1" i="0" u="none" strike="noStrike" kern="1200" cap="none" spc="0" normalizeH="0" baseline="0" noProof="0" dirty="0">
                <a:ln>
                  <a:noFill/>
                </a:ln>
                <a:solidFill>
                  <a:srgbClr val="00005A"/>
                </a:solidFill>
                <a:effectLst/>
                <a:uLnTx/>
                <a:uFillTx/>
                <a:latin typeface="Arial"/>
                <a:ea typeface="+mj-ea"/>
                <a:cs typeface="+mj-cs"/>
              </a:rPr>
            </a:br>
            <a:endParaRPr kumimoji="0" lang="en-US" sz="4500" b="1" i="0" u="none" strike="noStrike" kern="1200" cap="none" spc="0" normalizeH="0" baseline="0" noProof="0" dirty="0">
              <a:ln>
                <a:noFill/>
              </a:ln>
              <a:solidFill>
                <a:srgbClr val="00005A"/>
              </a:solidFill>
              <a:effectLst/>
              <a:uLnTx/>
              <a:uFillTx/>
              <a:latin typeface="Arial"/>
              <a:ea typeface="+mj-ea"/>
              <a:cs typeface="+mj-cs"/>
            </a:endParaRPr>
          </a:p>
        </p:txBody>
      </p:sp>
    </p:spTree>
    <p:extLst>
      <p:ext uri="{BB962C8B-B14F-4D97-AF65-F5344CB8AC3E}">
        <p14:creationId xmlns:p14="http://schemas.microsoft.com/office/powerpoint/2010/main" val="385584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31">
            <a:extLst>
              <a:ext uri="{FF2B5EF4-FFF2-40B4-BE49-F238E27FC236}">
                <a16:creationId xmlns:a16="http://schemas.microsoft.com/office/drawing/2014/main" id="{4EE8DF8A-F44D-EC5E-D093-9B33ABE14F08}"/>
              </a:ext>
            </a:extLst>
          </p:cNvPr>
          <p:cNvSpPr/>
          <p:nvPr/>
        </p:nvSpPr>
        <p:spPr>
          <a:xfrm>
            <a:off x="317804" y="3852180"/>
            <a:ext cx="8679490" cy="667996"/>
          </a:xfrm>
          <a:prstGeom prst="rect">
            <a:avLst/>
          </a:prstGeom>
          <a:solidFill>
            <a:srgbClr val="95C23D">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3" name="Rektangel 32">
            <a:extLst>
              <a:ext uri="{FF2B5EF4-FFF2-40B4-BE49-F238E27FC236}">
                <a16:creationId xmlns:a16="http://schemas.microsoft.com/office/drawing/2014/main" id="{CCF62297-AB33-01C2-4369-89DA6F7CDC6D}"/>
              </a:ext>
            </a:extLst>
          </p:cNvPr>
          <p:cNvSpPr/>
          <p:nvPr/>
        </p:nvSpPr>
        <p:spPr>
          <a:xfrm>
            <a:off x="317804" y="3097573"/>
            <a:ext cx="8679490" cy="752763"/>
          </a:xfrm>
          <a:prstGeom prst="rect">
            <a:avLst/>
          </a:prstGeom>
          <a:solidFill>
            <a:srgbClr val="568FC6">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1" name="Rektangel 30">
            <a:extLst>
              <a:ext uri="{FF2B5EF4-FFF2-40B4-BE49-F238E27FC236}">
                <a16:creationId xmlns:a16="http://schemas.microsoft.com/office/drawing/2014/main" id="{07992549-D99A-78C9-96D3-78F3E35991C5}"/>
              </a:ext>
            </a:extLst>
          </p:cNvPr>
          <p:cNvSpPr/>
          <p:nvPr/>
        </p:nvSpPr>
        <p:spPr>
          <a:xfrm>
            <a:off x="317804" y="2085922"/>
            <a:ext cx="8679490" cy="841960"/>
          </a:xfrm>
          <a:prstGeom prst="rect">
            <a:avLst/>
          </a:prstGeom>
          <a:solidFill>
            <a:srgbClr val="95C23D">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0" name="Rektangel 29">
            <a:extLst>
              <a:ext uri="{FF2B5EF4-FFF2-40B4-BE49-F238E27FC236}">
                <a16:creationId xmlns:a16="http://schemas.microsoft.com/office/drawing/2014/main" id="{2798D41B-F4F9-340B-D570-0E5B3EB0C23A}"/>
              </a:ext>
            </a:extLst>
          </p:cNvPr>
          <p:cNvSpPr/>
          <p:nvPr/>
        </p:nvSpPr>
        <p:spPr>
          <a:xfrm>
            <a:off x="317804" y="1241580"/>
            <a:ext cx="8679490" cy="842499"/>
          </a:xfrm>
          <a:prstGeom prst="rect">
            <a:avLst/>
          </a:prstGeom>
          <a:solidFill>
            <a:srgbClr val="568FC6">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1" name="Title 3">
            <a:extLst>
              <a:ext uri="{FF2B5EF4-FFF2-40B4-BE49-F238E27FC236}">
                <a16:creationId xmlns:a16="http://schemas.microsoft.com/office/drawing/2014/main" id="{97CD6BBB-1A48-FDA9-E2DA-C0688F16F797}"/>
              </a:ext>
            </a:extLst>
          </p:cNvPr>
          <p:cNvSpPr txBox="1">
            <a:spLocks/>
          </p:cNvSpPr>
          <p:nvPr/>
        </p:nvSpPr>
        <p:spPr>
          <a:xfrm>
            <a:off x="317804" y="160356"/>
            <a:ext cx="5407817" cy="771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685766" rtl="0" eaLnBrk="1" fontAlgn="auto" latinLnBrk="0" hangingPunct="1">
              <a:lnSpc>
                <a:spcPct val="90000"/>
              </a:lnSpc>
              <a:spcBef>
                <a:spcPct val="0"/>
              </a:spcBef>
              <a:spcAft>
                <a:spcPts val="0"/>
              </a:spcAft>
              <a:buClrTx/>
              <a:buSzTx/>
              <a:buFontTx/>
              <a:buNone/>
              <a:tabLst/>
              <a:defRPr/>
            </a:pPr>
            <a:r>
              <a:rPr kumimoji="0" lang="sv-SE" sz="2700" b="1" i="0" u="none" strike="noStrike" kern="1200" cap="none" spc="0" normalizeH="0" baseline="0" noProof="0" dirty="0">
                <a:ln>
                  <a:noFill/>
                </a:ln>
                <a:solidFill>
                  <a:srgbClr val="00005A"/>
                </a:solidFill>
                <a:effectLst/>
                <a:uLnTx/>
                <a:uFillTx/>
                <a:latin typeface="Arial"/>
                <a:ea typeface="+mj-ea"/>
                <a:cs typeface="+mj-cs"/>
              </a:rPr>
              <a:t>Ett gemensamt ansvar och stöd i utvecklingsprocessen</a:t>
            </a:r>
            <a:endParaRPr kumimoji="0" lang="en-US" sz="2700" b="1" i="0" u="none" strike="noStrike" kern="1200" cap="none" spc="0" normalizeH="0" baseline="0" noProof="0" dirty="0">
              <a:ln>
                <a:noFill/>
              </a:ln>
              <a:solidFill>
                <a:srgbClr val="00005A"/>
              </a:solidFill>
              <a:effectLst/>
              <a:uLnTx/>
              <a:uFillTx/>
              <a:latin typeface="Arial"/>
              <a:ea typeface="+mj-ea"/>
              <a:cs typeface="+mj-cs"/>
            </a:endParaRPr>
          </a:p>
        </p:txBody>
      </p:sp>
      <p:sp>
        <p:nvSpPr>
          <p:cNvPr id="2" name="textruta 1">
            <a:extLst>
              <a:ext uri="{FF2B5EF4-FFF2-40B4-BE49-F238E27FC236}">
                <a16:creationId xmlns:a16="http://schemas.microsoft.com/office/drawing/2014/main" id="{10C6AF09-E2C5-45D2-A18C-6813869CBDFA}"/>
              </a:ext>
            </a:extLst>
          </p:cNvPr>
          <p:cNvSpPr txBox="1"/>
          <p:nvPr/>
        </p:nvSpPr>
        <p:spPr>
          <a:xfrm>
            <a:off x="432456" y="1246327"/>
            <a:ext cx="3256725"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200" i="1" u="none" strike="noStrike" kern="1200" cap="none" spc="0" normalizeH="0" baseline="0" noProof="0" dirty="0">
                <a:ln>
                  <a:noFill/>
                </a:ln>
                <a:effectLst/>
                <a:uLnTx/>
                <a:uFillTx/>
                <a:latin typeface="Arial"/>
                <a:ea typeface="+mn-ea"/>
                <a:cs typeface="+mn-cs"/>
              </a:rPr>
              <a:t>Arbetsförmedling, Kommuner, IT-leverantörer</a:t>
            </a:r>
            <a:endParaRPr kumimoji="0" lang="sv-SE" sz="1200" i="1" u="none" strike="noStrike" kern="1200" cap="none" spc="0" normalizeH="0" baseline="0" noProof="0" dirty="0">
              <a:ln>
                <a:noFill/>
              </a:ln>
              <a:effectLst/>
              <a:highlight>
                <a:srgbClr val="FFFF00"/>
              </a:highlight>
              <a:uLnTx/>
              <a:uFillTx/>
              <a:latin typeface="Arial"/>
              <a:ea typeface="+mn-ea"/>
              <a:cs typeface="+mn-cs"/>
            </a:endParaRPr>
          </a:p>
        </p:txBody>
      </p:sp>
      <p:sp>
        <p:nvSpPr>
          <p:cNvPr id="15" name="textruta 14">
            <a:extLst>
              <a:ext uri="{FF2B5EF4-FFF2-40B4-BE49-F238E27FC236}">
                <a16:creationId xmlns:a16="http://schemas.microsoft.com/office/drawing/2014/main" id="{A5EBC8DB-4049-8D3E-7DD1-D618B1145BF2}"/>
              </a:ext>
            </a:extLst>
          </p:cNvPr>
          <p:cNvSpPr txBox="1"/>
          <p:nvPr/>
        </p:nvSpPr>
        <p:spPr>
          <a:xfrm>
            <a:off x="390973" y="2614376"/>
            <a:ext cx="1064715"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200" i="1" u="none" strike="noStrike" kern="1200" cap="none" spc="0" normalizeH="0" baseline="0" noProof="0" dirty="0">
                <a:ln>
                  <a:noFill/>
                </a:ln>
                <a:effectLst/>
                <a:uLnTx/>
                <a:uFillTx/>
                <a:latin typeface="Arial"/>
                <a:ea typeface="+mn-ea"/>
                <a:cs typeface="+mn-cs"/>
              </a:rPr>
              <a:t>SKR, Edtech</a:t>
            </a:r>
          </a:p>
        </p:txBody>
      </p:sp>
      <p:sp>
        <p:nvSpPr>
          <p:cNvPr id="20" name="textruta 19">
            <a:extLst>
              <a:ext uri="{FF2B5EF4-FFF2-40B4-BE49-F238E27FC236}">
                <a16:creationId xmlns:a16="http://schemas.microsoft.com/office/drawing/2014/main" id="{CA081D26-0C35-7A76-C937-676A9BB986FF}"/>
              </a:ext>
            </a:extLst>
          </p:cNvPr>
          <p:cNvSpPr txBox="1"/>
          <p:nvPr/>
        </p:nvSpPr>
        <p:spPr>
          <a:xfrm>
            <a:off x="448751" y="3080914"/>
            <a:ext cx="2653224" cy="276999"/>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200" i="1" u="none" strike="noStrike" kern="1200" cap="none" spc="0" normalizeH="0" baseline="0" noProof="0" dirty="0">
                <a:ln>
                  <a:noFill/>
                </a:ln>
                <a:effectLst/>
                <a:uLnTx/>
                <a:uFillTx/>
                <a:latin typeface="Arial"/>
                <a:ea typeface="+mn-ea"/>
                <a:cs typeface="+mn-cs"/>
              </a:rPr>
              <a:t>Arbetsförmedling,  Kommuner</a:t>
            </a:r>
          </a:p>
        </p:txBody>
      </p:sp>
      <p:sp>
        <p:nvSpPr>
          <p:cNvPr id="28" name="textruta 27">
            <a:extLst>
              <a:ext uri="{FF2B5EF4-FFF2-40B4-BE49-F238E27FC236}">
                <a16:creationId xmlns:a16="http://schemas.microsoft.com/office/drawing/2014/main" id="{B6C2543B-4875-1512-746D-E76C02909A6E}"/>
              </a:ext>
            </a:extLst>
          </p:cNvPr>
          <p:cNvSpPr txBox="1"/>
          <p:nvPr/>
        </p:nvSpPr>
        <p:spPr>
          <a:xfrm>
            <a:off x="441604" y="4205946"/>
            <a:ext cx="508473" cy="276999"/>
          </a:xfrm>
          <a:prstGeom prst="rect">
            <a:avLst/>
          </a:prstGeom>
          <a:noFill/>
        </p:spPr>
        <p:txBody>
          <a:bodyPr wrap="non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sv-SE" sz="1200" i="1" u="none" strike="noStrike" kern="1200" cap="none" spc="0" normalizeH="0" baseline="0" noProof="0" dirty="0">
                <a:ln>
                  <a:noFill/>
                </a:ln>
                <a:effectLst/>
                <a:uLnTx/>
                <a:uFillTx/>
                <a:latin typeface="Arial"/>
                <a:ea typeface="+mn-ea"/>
                <a:cs typeface="+mn-cs"/>
              </a:rPr>
              <a:t>SKR</a:t>
            </a:r>
          </a:p>
        </p:txBody>
      </p:sp>
      <p:grpSp>
        <p:nvGrpSpPr>
          <p:cNvPr id="13" name="Grupp 12">
            <a:extLst>
              <a:ext uri="{FF2B5EF4-FFF2-40B4-BE49-F238E27FC236}">
                <a16:creationId xmlns:a16="http://schemas.microsoft.com/office/drawing/2014/main" id="{C6B664CC-9861-11FC-461D-ECCFDF0FEE82}"/>
              </a:ext>
            </a:extLst>
          </p:cNvPr>
          <p:cNvGrpSpPr/>
          <p:nvPr/>
        </p:nvGrpSpPr>
        <p:grpSpPr>
          <a:xfrm>
            <a:off x="472186" y="1567416"/>
            <a:ext cx="5112188" cy="1016717"/>
            <a:chOff x="-322679" y="2027666"/>
            <a:chExt cx="5042703" cy="487224"/>
          </a:xfrm>
          <a:solidFill>
            <a:schemeClr val="bg1">
              <a:lumMod val="95000"/>
            </a:schemeClr>
          </a:solidFill>
        </p:grpSpPr>
        <p:sp>
          <p:nvSpPr>
            <p:cNvPr id="14" name="Pil: sparr 13">
              <a:extLst>
                <a:ext uri="{FF2B5EF4-FFF2-40B4-BE49-F238E27FC236}">
                  <a16:creationId xmlns:a16="http://schemas.microsoft.com/office/drawing/2014/main" id="{4FBD898A-8300-9731-744F-44F0178B359C}"/>
                </a:ext>
              </a:extLst>
            </p:cNvPr>
            <p:cNvSpPr/>
            <p:nvPr/>
          </p:nvSpPr>
          <p:spPr>
            <a:xfrm>
              <a:off x="-322679" y="2027666"/>
              <a:ext cx="2008748" cy="478971"/>
            </a:xfrm>
            <a:prstGeom prst="chevron">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chemeClr val="tx1"/>
                  </a:solidFill>
                  <a:effectLst/>
                  <a:uLnTx/>
                  <a:uFillTx/>
                  <a:latin typeface="Arial"/>
                  <a:ea typeface="+mn-ea"/>
                  <a:cs typeface="+mn-cs"/>
                </a:rPr>
                <a:t>Behov, krav</a:t>
              </a:r>
              <a:br>
                <a:rPr kumimoji="0" lang="sv-SE" sz="1000" b="1" i="0" u="none" strike="noStrike" kern="1200" cap="none" spc="0" normalizeH="0" baseline="0" noProof="0" dirty="0">
                  <a:ln>
                    <a:noFill/>
                  </a:ln>
                  <a:solidFill>
                    <a:schemeClr val="tx1"/>
                  </a:solidFill>
                  <a:effectLst/>
                  <a:uLnTx/>
                  <a:uFillTx/>
                  <a:latin typeface="Arial"/>
                  <a:ea typeface="+mn-ea"/>
                  <a:cs typeface="+mn-cs"/>
                </a:rPr>
              </a:br>
              <a:r>
                <a:rPr kumimoji="0" lang="sv-SE" sz="1000" b="1" i="0" u="none" strike="noStrike" kern="1200" cap="none" spc="0" normalizeH="0" baseline="0" noProof="0" dirty="0">
                  <a:ln>
                    <a:noFill/>
                  </a:ln>
                  <a:solidFill>
                    <a:schemeClr val="tx1"/>
                  </a:solidFill>
                  <a:effectLst/>
                  <a:uLnTx/>
                  <a:uFillTx/>
                  <a:latin typeface="Arial"/>
                  <a:ea typeface="+mn-ea"/>
                  <a:cs typeface="+mn-cs"/>
                </a:rPr>
                <a:t> och analys</a:t>
              </a:r>
            </a:p>
          </p:txBody>
        </p:sp>
        <p:sp>
          <p:nvSpPr>
            <p:cNvPr id="17" name="Pil: sparr 16">
              <a:extLst>
                <a:ext uri="{FF2B5EF4-FFF2-40B4-BE49-F238E27FC236}">
                  <a16:creationId xmlns:a16="http://schemas.microsoft.com/office/drawing/2014/main" id="{29E29803-A37E-816B-A632-4A99C8C5EA14}"/>
                </a:ext>
              </a:extLst>
            </p:cNvPr>
            <p:cNvSpPr/>
            <p:nvPr/>
          </p:nvSpPr>
          <p:spPr>
            <a:xfrm>
              <a:off x="1322713" y="2035919"/>
              <a:ext cx="1922303" cy="478971"/>
            </a:xfrm>
            <a:prstGeom prst="chevron">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chemeClr val="tx1"/>
                  </a:solidFill>
                  <a:effectLst/>
                  <a:uLnTx/>
                  <a:uFillTx/>
                  <a:latin typeface="Arial"/>
                  <a:ea typeface="+mn-ea"/>
                  <a:cs typeface="+mn-cs"/>
                </a:rPr>
                <a:t>Arkitektur och design</a:t>
              </a:r>
            </a:p>
          </p:txBody>
        </p:sp>
        <p:sp>
          <p:nvSpPr>
            <p:cNvPr id="22" name="Pil: sparr 21">
              <a:extLst>
                <a:ext uri="{FF2B5EF4-FFF2-40B4-BE49-F238E27FC236}">
                  <a16:creationId xmlns:a16="http://schemas.microsoft.com/office/drawing/2014/main" id="{E54A72DC-F240-EDF4-AAB4-565C2C6C9A45}"/>
                </a:ext>
              </a:extLst>
            </p:cNvPr>
            <p:cNvSpPr/>
            <p:nvPr/>
          </p:nvSpPr>
          <p:spPr>
            <a:xfrm>
              <a:off x="2874773" y="2031685"/>
              <a:ext cx="1845251" cy="478971"/>
            </a:xfrm>
            <a:prstGeom prst="chevron">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chemeClr val="tx1"/>
                  </a:solidFill>
                  <a:effectLst/>
                  <a:uLnTx/>
                  <a:uFillTx/>
                  <a:latin typeface="Arial"/>
                  <a:ea typeface="+mn-ea"/>
                  <a:cs typeface="+mn-cs"/>
                </a:rPr>
                <a:t>Utveckling</a:t>
              </a:r>
            </a:p>
          </p:txBody>
        </p:sp>
      </p:grpSp>
      <p:sp>
        <p:nvSpPr>
          <p:cNvPr id="23" name="Pil: sparr 22">
            <a:extLst>
              <a:ext uri="{FF2B5EF4-FFF2-40B4-BE49-F238E27FC236}">
                <a16:creationId xmlns:a16="http://schemas.microsoft.com/office/drawing/2014/main" id="{EBB34DB6-1CD1-80A5-8955-EDC3BCF03F91}"/>
              </a:ext>
            </a:extLst>
          </p:cNvPr>
          <p:cNvSpPr/>
          <p:nvPr/>
        </p:nvSpPr>
        <p:spPr>
          <a:xfrm>
            <a:off x="5199905" y="1567417"/>
            <a:ext cx="2036427" cy="999495"/>
          </a:xfrm>
          <a:prstGeom prst="chevron">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v-SE" sz="1000" b="1" dirty="0">
                <a:solidFill>
                  <a:schemeClr val="tx1"/>
                </a:solidFill>
                <a:latin typeface="Arial"/>
              </a:rPr>
              <a:t>Test</a:t>
            </a:r>
          </a:p>
        </p:txBody>
      </p:sp>
      <p:sp>
        <p:nvSpPr>
          <p:cNvPr id="27" name="Pil: sparr 26">
            <a:extLst>
              <a:ext uri="{FF2B5EF4-FFF2-40B4-BE49-F238E27FC236}">
                <a16:creationId xmlns:a16="http://schemas.microsoft.com/office/drawing/2014/main" id="{2F1602B1-E9E9-43CC-BD59-D65CA5DE0DA7}"/>
              </a:ext>
            </a:extLst>
          </p:cNvPr>
          <p:cNvSpPr/>
          <p:nvPr/>
        </p:nvSpPr>
        <p:spPr>
          <a:xfrm>
            <a:off x="6849238" y="1560099"/>
            <a:ext cx="1966132" cy="999495"/>
          </a:xfrm>
          <a:prstGeom prst="chevron">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chemeClr val="tx1"/>
                </a:solidFill>
                <a:effectLst/>
                <a:uLnTx/>
                <a:uFillTx/>
                <a:latin typeface="Arial"/>
                <a:ea typeface="+mn-ea"/>
                <a:cs typeface="+mn-cs"/>
              </a:rPr>
              <a:t>Förvaltning, </a:t>
            </a:r>
            <a:r>
              <a:rPr kumimoji="0" lang="sv-SE" sz="1000" b="1" i="0" u="none" strike="noStrike" kern="1200" cap="none" spc="0" normalizeH="0" baseline="0" noProof="0" dirty="0" err="1">
                <a:ln>
                  <a:noFill/>
                </a:ln>
                <a:solidFill>
                  <a:schemeClr val="tx1"/>
                </a:solidFill>
                <a:effectLst/>
                <a:uLnTx/>
                <a:uFillTx/>
                <a:latin typeface="Arial"/>
                <a:ea typeface="+mn-ea"/>
                <a:cs typeface="+mn-cs"/>
              </a:rPr>
              <a:t>vidareutv</a:t>
            </a:r>
            <a:r>
              <a:rPr kumimoji="0" lang="sv-SE" sz="1000" b="1" i="0" u="none" strike="noStrike" kern="1200" cap="none" spc="0" normalizeH="0" baseline="0" noProof="0" dirty="0">
                <a:ln>
                  <a:noFill/>
                </a:ln>
                <a:solidFill>
                  <a:schemeClr val="tx1"/>
                </a:solidFill>
                <a:effectLst/>
                <a:uLnTx/>
                <a:uFillTx/>
                <a:latin typeface="Arial"/>
                <a:ea typeface="+mn-ea"/>
                <a:cs typeface="+mn-cs"/>
              </a:rPr>
              <a:t>. drift</a:t>
            </a:r>
          </a:p>
        </p:txBody>
      </p:sp>
      <p:sp>
        <p:nvSpPr>
          <p:cNvPr id="29" name="Pil: sparr 28">
            <a:extLst>
              <a:ext uri="{FF2B5EF4-FFF2-40B4-BE49-F238E27FC236}">
                <a16:creationId xmlns:a16="http://schemas.microsoft.com/office/drawing/2014/main" id="{52D2E4F3-1F6F-84AA-6007-CE954E84B713}"/>
              </a:ext>
            </a:extLst>
          </p:cNvPr>
          <p:cNvSpPr/>
          <p:nvPr/>
        </p:nvSpPr>
        <p:spPr>
          <a:xfrm>
            <a:off x="1582350" y="3363001"/>
            <a:ext cx="6116386" cy="842945"/>
          </a:xfrm>
          <a:prstGeom prst="chevron">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chemeClr val="tx1"/>
                </a:solidFill>
                <a:effectLst/>
                <a:uLnTx/>
                <a:uFillTx/>
                <a:latin typeface="Arial"/>
                <a:ea typeface="+mn-ea"/>
                <a:cs typeface="+mn-cs"/>
              </a:rPr>
              <a:t>Förändringsledning </a:t>
            </a:r>
          </a:p>
        </p:txBody>
      </p:sp>
    </p:spTree>
    <p:extLst>
      <p:ext uri="{BB962C8B-B14F-4D97-AF65-F5344CB8AC3E}">
        <p14:creationId xmlns:p14="http://schemas.microsoft.com/office/powerpoint/2010/main" val="1595909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206269B-E7DB-265B-2AC3-850CA29CBACC}"/>
              </a:ext>
            </a:extLst>
          </p:cNvPr>
          <p:cNvPicPr>
            <a:picLocks noChangeAspect="1"/>
          </p:cNvPicPr>
          <p:nvPr/>
        </p:nvPicPr>
        <p:blipFill>
          <a:blip r:embed="rId2"/>
          <a:srcRect t="12070" r="10913" b="196"/>
          <a:stretch/>
        </p:blipFill>
        <p:spPr>
          <a:xfrm>
            <a:off x="141287" y="0"/>
            <a:ext cx="9002713" cy="4565944"/>
          </a:xfrm>
          <a:prstGeom prst="rect">
            <a:avLst/>
          </a:prstGeom>
          <a:noFill/>
        </p:spPr>
      </p:pic>
      <p:sp>
        <p:nvSpPr>
          <p:cNvPr id="2" name="Rubrik 1">
            <a:extLst>
              <a:ext uri="{FF2B5EF4-FFF2-40B4-BE49-F238E27FC236}">
                <a16:creationId xmlns:a16="http://schemas.microsoft.com/office/drawing/2014/main" id="{08EDA94B-718C-F9CF-0A55-BC77BCCE7497}"/>
              </a:ext>
            </a:extLst>
          </p:cNvPr>
          <p:cNvSpPr>
            <a:spLocks noGrp="1"/>
          </p:cNvSpPr>
          <p:nvPr>
            <p:ph type="ctrTitle"/>
          </p:nvPr>
        </p:nvSpPr>
        <p:spPr>
          <a:xfrm>
            <a:off x="2124572" y="702008"/>
            <a:ext cx="3943846" cy="1869742"/>
          </a:xfrm>
          <a:solidFill>
            <a:srgbClr val="568FC6"/>
          </a:solidFill>
          <a:effectLst>
            <a:softEdge rad="635000"/>
          </a:effectLst>
        </p:spPr>
        <p:txBody>
          <a:bodyPr anchor="b">
            <a:normAutofit/>
          </a:bodyPr>
          <a:lstStyle/>
          <a:p>
            <a:pPr algn="ctr"/>
            <a:r>
              <a:rPr lang="sv-SE" sz="4800" i="1" dirty="0"/>
              <a:t>Menti</a:t>
            </a:r>
            <a:br>
              <a:rPr lang="sv-SE" sz="4000" dirty="0"/>
            </a:br>
            <a:endParaRPr lang="sv-SE" sz="4000" dirty="0"/>
          </a:p>
        </p:txBody>
      </p:sp>
    </p:spTree>
    <p:extLst>
      <p:ext uri="{BB962C8B-B14F-4D97-AF65-F5344CB8AC3E}">
        <p14:creationId xmlns:p14="http://schemas.microsoft.com/office/powerpoint/2010/main" val="4226480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65AD7-1837-EAE3-9076-9C67E08AB255}"/>
              </a:ext>
            </a:extLst>
          </p:cNvPr>
          <p:cNvSpPr>
            <a:spLocks noGrp="1"/>
          </p:cNvSpPr>
          <p:nvPr>
            <p:ph type="ctrTitle"/>
          </p:nvPr>
        </p:nvSpPr>
        <p:spPr/>
        <p:txBody>
          <a:bodyPr/>
          <a:lstStyle/>
          <a:p>
            <a:r>
              <a:rPr lang="sv-SE" dirty="0"/>
              <a:t>Övriga frågor</a:t>
            </a:r>
          </a:p>
        </p:txBody>
      </p:sp>
    </p:spTree>
    <p:extLst>
      <p:ext uri="{BB962C8B-B14F-4D97-AF65-F5344CB8AC3E}">
        <p14:creationId xmlns:p14="http://schemas.microsoft.com/office/powerpoint/2010/main" val="27862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65AD7-1837-EAE3-9076-9C67E08AB255}"/>
              </a:ext>
            </a:extLst>
          </p:cNvPr>
          <p:cNvSpPr>
            <a:spLocks noGrp="1"/>
          </p:cNvSpPr>
          <p:nvPr>
            <p:ph type="ctrTitle"/>
          </p:nvPr>
        </p:nvSpPr>
        <p:spPr/>
        <p:txBody>
          <a:bodyPr/>
          <a:lstStyle/>
          <a:p>
            <a:r>
              <a:rPr lang="sv-SE" dirty="0"/>
              <a:t>TACK</a:t>
            </a:r>
          </a:p>
        </p:txBody>
      </p:sp>
    </p:spTree>
    <p:extLst>
      <p:ext uri="{BB962C8B-B14F-4D97-AF65-F5344CB8AC3E}">
        <p14:creationId xmlns:p14="http://schemas.microsoft.com/office/powerpoint/2010/main" val="3766654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5F0C5-9D74-D940-BF28-0B871F8F7738}"/>
              </a:ext>
            </a:extLst>
          </p:cNvPr>
          <p:cNvSpPr>
            <a:spLocks noGrp="1"/>
          </p:cNvSpPr>
          <p:nvPr>
            <p:ph type="ctrTitle"/>
          </p:nvPr>
        </p:nvSpPr>
        <p:spPr>
          <a:xfrm>
            <a:off x="2324100" y="1864775"/>
            <a:ext cx="4838700" cy="511901"/>
          </a:xfrm>
        </p:spPr>
        <p:txBody>
          <a:bodyPr/>
          <a:lstStyle/>
          <a:p>
            <a:r>
              <a:rPr lang="sv-SE" dirty="0"/>
              <a:t>Kontakta oss gärna om ni har fler frågor</a:t>
            </a:r>
          </a:p>
        </p:txBody>
      </p:sp>
      <p:sp>
        <p:nvSpPr>
          <p:cNvPr id="3" name="textruta 2">
            <a:extLst>
              <a:ext uri="{FF2B5EF4-FFF2-40B4-BE49-F238E27FC236}">
                <a16:creationId xmlns:a16="http://schemas.microsoft.com/office/drawing/2014/main" id="{B34478B7-7416-70B1-BC4F-2D9AE0F8C916}"/>
              </a:ext>
            </a:extLst>
          </p:cNvPr>
          <p:cNvSpPr txBox="1"/>
          <p:nvPr/>
        </p:nvSpPr>
        <p:spPr>
          <a:xfrm>
            <a:off x="845820" y="3185160"/>
            <a:ext cx="4419600" cy="507831"/>
          </a:xfrm>
          <a:prstGeom prst="rect">
            <a:avLst/>
          </a:prstGeom>
          <a:noFill/>
        </p:spPr>
        <p:txBody>
          <a:bodyPr wrap="square" rtlCol="0">
            <a:spAutoFit/>
          </a:bodyPr>
          <a:lstStyle/>
          <a:p>
            <a:r>
              <a:rPr lang="sv-SE" b="1" dirty="0">
                <a:solidFill>
                  <a:schemeClr val="bg1"/>
                </a:solidFill>
              </a:rPr>
              <a:t>Susanne Linder Birgander</a:t>
            </a:r>
            <a:br>
              <a:rPr lang="sv-SE" b="1" dirty="0">
                <a:solidFill>
                  <a:schemeClr val="bg1"/>
                </a:solidFill>
              </a:rPr>
            </a:br>
            <a:r>
              <a:rPr lang="sv-SE" dirty="0">
                <a:solidFill>
                  <a:schemeClr val="bg1"/>
                </a:solidFill>
              </a:rPr>
              <a:t>susanne.linder-birgander@arbetsformedlingen.se</a:t>
            </a:r>
          </a:p>
        </p:txBody>
      </p:sp>
      <p:sp>
        <p:nvSpPr>
          <p:cNvPr id="4" name="textruta 3">
            <a:extLst>
              <a:ext uri="{FF2B5EF4-FFF2-40B4-BE49-F238E27FC236}">
                <a16:creationId xmlns:a16="http://schemas.microsoft.com/office/drawing/2014/main" id="{E1F6F743-0C57-F863-3C79-135FCD664B18}"/>
              </a:ext>
            </a:extLst>
          </p:cNvPr>
          <p:cNvSpPr txBox="1"/>
          <p:nvPr/>
        </p:nvSpPr>
        <p:spPr>
          <a:xfrm>
            <a:off x="5158740" y="3218542"/>
            <a:ext cx="3611880" cy="507831"/>
          </a:xfrm>
          <a:prstGeom prst="rect">
            <a:avLst/>
          </a:prstGeom>
          <a:noFill/>
        </p:spPr>
        <p:txBody>
          <a:bodyPr wrap="square" rtlCol="0">
            <a:spAutoFit/>
          </a:bodyPr>
          <a:lstStyle/>
          <a:p>
            <a:r>
              <a:rPr lang="sv-SE" b="1" dirty="0">
                <a:solidFill>
                  <a:schemeClr val="bg1"/>
                </a:solidFill>
              </a:rPr>
              <a:t>Fredrik Dahlberg</a:t>
            </a:r>
            <a:br>
              <a:rPr lang="sv-SE" dirty="0">
                <a:solidFill>
                  <a:schemeClr val="bg1"/>
                </a:solidFill>
              </a:rPr>
            </a:br>
            <a:r>
              <a:rPr lang="sv-SE" dirty="0">
                <a:solidFill>
                  <a:schemeClr val="bg1"/>
                </a:solidFill>
              </a:rPr>
              <a:t>fredrik.dahlberg@arbetsformedlingen.se</a:t>
            </a:r>
          </a:p>
        </p:txBody>
      </p:sp>
      <p:sp>
        <p:nvSpPr>
          <p:cNvPr id="5" name="textruta 4">
            <a:extLst>
              <a:ext uri="{FF2B5EF4-FFF2-40B4-BE49-F238E27FC236}">
                <a16:creationId xmlns:a16="http://schemas.microsoft.com/office/drawing/2014/main" id="{4BC5A660-1715-1F6C-43C4-CB79360A611C}"/>
              </a:ext>
            </a:extLst>
          </p:cNvPr>
          <p:cNvSpPr txBox="1"/>
          <p:nvPr/>
        </p:nvSpPr>
        <p:spPr>
          <a:xfrm>
            <a:off x="845819" y="3993644"/>
            <a:ext cx="3139441" cy="507831"/>
          </a:xfrm>
          <a:prstGeom prst="rect">
            <a:avLst/>
          </a:prstGeom>
          <a:noFill/>
        </p:spPr>
        <p:txBody>
          <a:bodyPr wrap="square" rtlCol="0">
            <a:spAutoFit/>
          </a:bodyPr>
          <a:lstStyle/>
          <a:p>
            <a:r>
              <a:rPr lang="sv-SE" b="1" dirty="0">
                <a:solidFill>
                  <a:schemeClr val="bg1"/>
                </a:solidFill>
              </a:rPr>
              <a:t>Sara Nilsson</a:t>
            </a:r>
            <a:br>
              <a:rPr lang="sv-SE" dirty="0">
                <a:solidFill>
                  <a:schemeClr val="bg1"/>
                </a:solidFill>
              </a:rPr>
            </a:br>
            <a:r>
              <a:rPr lang="sv-SE" dirty="0">
                <a:solidFill>
                  <a:schemeClr val="bg1"/>
                </a:solidFill>
              </a:rPr>
              <a:t>sara.x.nilsson@arbetsformedlingen.se</a:t>
            </a:r>
          </a:p>
        </p:txBody>
      </p:sp>
      <p:sp>
        <p:nvSpPr>
          <p:cNvPr id="6" name="textruta 5">
            <a:extLst>
              <a:ext uri="{FF2B5EF4-FFF2-40B4-BE49-F238E27FC236}">
                <a16:creationId xmlns:a16="http://schemas.microsoft.com/office/drawing/2014/main" id="{FECF937B-E316-B5C3-BDB7-6F014D93BC33}"/>
              </a:ext>
            </a:extLst>
          </p:cNvPr>
          <p:cNvSpPr txBox="1"/>
          <p:nvPr/>
        </p:nvSpPr>
        <p:spPr>
          <a:xfrm>
            <a:off x="5158740" y="3993644"/>
            <a:ext cx="3383280" cy="507831"/>
          </a:xfrm>
          <a:prstGeom prst="rect">
            <a:avLst/>
          </a:prstGeom>
          <a:noFill/>
        </p:spPr>
        <p:txBody>
          <a:bodyPr wrap="square" rtlCol="0">
            <a:spAutoFit/>
          </a:bodyPr>
          <a:lstStyle/>
          <a:p>
            <a:r>
              <a:rPr lang="sv-SE" b="1" dirty="0">
                <a:solidFill>
                  <a:schemeClr val="bg1"/>
                </a:solidFill>
              </a:rPr>
              <a:t>Emil Larsson</a:t>
            </a:r>
            <a:br>
              <a:rPr lang="sv-SE" dirty="0">
                <a:solidFill>
                  <a:schemeClr val="bg1"/>
                </a:solidFill>
              </a:rPr>
            </a:br>
            <a:r>
              <a:rPr lang="sv-SE" dirty="0">
                <a:solidFill>
                  <a:schemeClr val="bg1"/>
                </a:solidFill>
              </a:rPr>
              <a:t>emil.larsson@arbetsformedlingen.se</a:t>
            </a:r>
          </a:p>
        </p:txBody>
      </p:sp>
    </p:spTree>
    <p:extLst>
      <p:ext uri="{BB962C8B-B14F-4D97-AF65-F5344CB8AC3E}">
        <p14:creationId xmlns:p14="http://schemas.microsoft.com/office/powerpoint/2010/main" val="27689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42BE5F-25A8-1B46-76AB-5973455AE6D9}"/>
              </a:ext>
            </a:extLst>
          </p:cNvPr>
          <p:cNvSpPr>
            <a:spLocks noGrp="1"/>
          </p:cNvSpPr>
          <p:nvPr>
            <p:ph type="title"/>
          </p:nvPr>
        </p:nvSpPr>
        <p:spPr/>
        <p:txBody>
          <a:bodyPr/>
          <a:lstStyle/>
          <a:p>
            <a:r>
              <a:rPr lang="sv-SE" dirty="0"/>
              <a:t>Innehåll</a:t>
            </a:r>
          </a:p>
        </p:txBody>
      </p:sp>
      <p:sp>
        <p:nvSpPr>
          <p:cNvPr id="5" name="Platshållare för innehåll 4">
            <a:extLst>
              <a:ext uri="{FF2B5EF4-FFF2-40B4-BE49-F238E27FC236}">
                <a16:creationId xmlns:a16="http://schemas.microsoft.com/office/drawing/2014/main" id="{D420FD6C-E508-B5C3-F06F-8CC8E14AB5BD}"/>
              </a:ext>
            </a:extLst>
          </p:cNvPr>
          <p:cNvSpPr>
            <a:spLocks noGrp="1"/>
          </p:cNvSpPr>
          <p:nvPr>
            <p:ph idx="13"/>
          </p:nvPr>
        </p:nvSpPr>
        <p:spPr>
          <a:xfrm>
            <a:off x="4368616" y="286603"/>
            <a:ext cx="4447838" cy="4374000"/>
          </a:xfrm>
        </p:spPr>
        <p:txBody>
          <a:bodyPr/>
          <a:lstStyle/>
          <a:p>
            <a:r>
              <a:rPr lang="sv-SE" sz="1800" dirty="0"/>
              <a:t>Hur ser Arbetsförmedlingens uppdrag kring reguljär utbildning ut, och hur samverkar vi med kommuner och Komvux </a:t>
            </a:r>
          </a:p>
          <a:p>
            <a:endParaRPr lang="sv-SE" sz="1800" dirty="0"/>
          </a:p>
          <a:p>
            <a:r>
              <a:rPr lang="sv-SE" sz="1800" dirty="0"/>
              <a:t>Vägen till ny lag om informationsutbyte</a:t>
            </a:r>
          </a:p>
          <a:p>
            <a:endParaRPr lang="sv-SE" sz="1800" dirty="0"/>
          </a:p>
          <a:p>
            <a:r>
              <a:rPr lang="sv-SE" sz="1800" dirty="0"/>
              <a:t>Vad har Arbetsförmedlingen fått för uppdrag</a:t>
            </a:r>
          </a:p>
          <a:p>
            <a:endParaRPr lang="sv-SE" sz="1800" dirty="0"/>
          </a:p>
          <a:p>
            <a:r>
              <a:rPr lang="sv-SE" sz="1800" dirty="0"/>
              <a:t>Hur kan vi utbyta information- hur ser lösningen ut</a:t>
            </a:r>
          </a:p>
          <a:p>
            <a:endParaRPr lang="sv-SE" sz="1800" dirty="0"/>
          </a:p>
        </p:txBody>
      </p:sp>
    </p:spTree>
    <p:extLst>
      <p:ext uri="{BB962C8B-B14F-4D97-AF65-F5344CB8AC3E}">
        <p14:creationId xmlns:p14="http://schemas.microsoft.com/office/powerpoint/2010/main" val="14406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0206269B-E7DB-265B-2AC3-850CA29CBACC}"/>
              </a:ext>
            </a:extLst>
          </p:cNvPr>
          <p:cNvPicPr>
            <a:picLocks noChangeAspect="1"/>
          </p:cNvPicPr>
          <p:nvPr/>
        </p:nvPicPr>
        <p:blipFill>
          <a:blip r:embed="rId2"/>
          <a:srcRect t="12070" r="10913" b="196"/>
          <a:stretch/>
        </p:blipFill>
        <p:spPr>
          <a:xfrm>
            <a:off x="141287" y="0"/>
            <a:ext cx="9002713" cy="4565944"/>
          </a:xfrm>
          <a:prstGeom prst="rect">
            <a:avLst/>
          </a:prstGeom>
          <a:noFill/>
        </p:spPr>
      </p:pic>
      <p:sp>
        <p:nvSpPr>
          <p:cNvPr id="2" name="Rubrik 1">
            <a:extLst>
              <a:ext uri="{FF2B5EF4-FFF2-40B4-BE49-F238E27FC236}">
                <a16:creationId xmlns:a16="http://schemas.microsoft.com/office/drawing/2014/main" id="{08EDA94B-718C-F9CF-0A55-BC77BCCE7497}"/>
              </a:ext>
            </a:extLst>
          </p:cNvPr>
          <p:cNvSpPr>
            <a:spLocks noGrp="1"/>
          </p:cNvSpPr>
          <p:nvPr>
            <p:ph type="ctrTitle"/>
          </p:nvPr>
        </p:nvSpPr>
        <p:spPr>
          <a:xfrm>
            <a:off x="2115047" y="702008"/>
            <a:ext cx="3943846" cy="1869742"/>
          </a:xfrm>
          <a:solidFill>
            <a:srgbClr val="568FC6"/>
          </a:solidFill>
          <a:effectLst>
            <a:softEdge rad="635000"/>
          </a:effectLst>
        </p:spPr>
        <p:txBody>
          <a:bodyPr anchor="b">
            <a:normAutofit/>
          </a:bodyPr>
          <a:lstStyle/>
          <a:p>
            <a:pPr algn="ctr"/>
            <a:r>
              <a:rPr lang="sv-SE" sz="4800" i="1" dirty="0"/>
              <a:t>Menti</a:t>
            </a:r>
            <a:br>
              <a:rPr lang="sv-SE" sz="4000" dirty="0"/>
            </a:br>
            <a:endParaRPr lang="sv-SE" sz="4000" dirty="0"/>
          </a:p>
        </p:txBody>
      </p:sp>
    </p:spTree>
    <p:extLst>
      <p:ext uri="{BB962C8B-B14F-4D97-AF65-F5344CB8AC3E}">
        <p14:creationId xmlns:p14="http://schemas.microsoft.com/office/powerpoint/2010/main" val="296518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76983-F379-BDBD-5246-FD8F53E51D51}"/>
              </a:ext>
            </a:extLst>
          </p:cNvPr>
          <p:cNvSpPr>
            <a:spLocks noGrp="1"/>
          </p:cNvSpPr>
          <p:nvPr>
            <p:ph type="ctrTitle"/>
          </p:nvPr>
        </p:nvSpPr>
        <p:spPr/>
        <p:txBody>
          <a:bodyPr/>
          <a:lstStyle/>
          <a:p>
            <a:r>
              <a:rPr lang="sv-SE" dirty="0"/>
              <a:t>Behovet av utbildning på arbetsmarknaden</a:t>
            </a:r>
          </a:p>
        </p:txBody>
      </p:sp>
      <p:sp>
        <p:nvSpPr>
          <p:cNvPr id="5" name="Underrubrik 4">
            <a:extLst>
              <a:ext uri="{FF2B5EF4-FFF2-40B4-BE49-F238E27FC236}">
                <a16:creationId xmlns:a16="http://schemas.microsoft.com/office/drawing/2014/main" id="{0E9D8C2B-8858-F7AD-EEAA-BC35C7F40674}"/>
              </a:ext>
            </a:extLst>
          </p:cNvPr>
          <p:cNvSpPr>
            <a:spLocks noGrp="1"/>
          </p:cNvSpPr>
          <p:nvPr>
            <p:ph type="subTitle" idx="1"/>
          </p:nvPr>
        </p:nvSpPr>
        <p:spPr/>
        <p:txBody>
          <a:bodyPr/>
          <a:lstStyle/>
          <a:p>
            <a:r>
              <a:rPr lang="sv-SE" dirty="0"/>
              <a:t>och </a:t>
            </a:r>
            <a:br>
              <a:rPr lang="sv-SE" dirty="0"/>
            </a:br>
            <a:r>
              <a:rPr lang="sv-SE" dirty="0"/>
              <a:t>Arbetsförmedlingens uppdrag</a:t>
            </a:r>
          </a:p>
        </p:txBody>
      </p:sp>
    </p:spTree>
    <p:extLst>
      <p:ext uri="{BB962C8B-B14F-4D97-AF65-F5344CB8AC3E}">
        <p14:creationId xmlns:p14="http://schemas.microsoft.com/office/powerpoint/2010/main" val="405344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2989" y="236227"/>
            <a:ext cx="7241809" cy="292301"/>
          </a:xfrm>
        </p:spPr>
        <p:txBody>
          <a:bodyPr/>
          <a:lstStyle/>
          <a:p>
            <a:r>
              <a:rPr lang="sv-SE" sz="2800" dirty="0"/>
              <a:t>Få arbeten kräver högst förgymnasial utbildningsnivå</a:t>
            </a:r>
            <a:br>
              <a:rPr lang="sv-SE" sz="2800" dirty="0"/>
            </a:br>
            <a:r>
              <a:rPr lang="sv-SE" sz="1600" b="0" dirty="0"/>
              <a:t>- </a:t>
            </a:r>
            <a:r>
              <a:rPr lang="sv-SE" sz="1400" b="0" dirty="0"/>
              <a:t>antalet anställda i Sverige uppdelade utifrån yrkesområden och utbildningsnivå</a:t>
            </a:r>
            <a:endParaRPr lang="sv-SE" sz="1200" b="0" dirty="0"/>
          </a:p>
        </p:txBody>
      </p:sp>
      <p:sp>
        <p:nvSpPr>
          <p:cNvPr id="11" name="textruta 10"/>
          <p:cNvSpPr txBox="1"/>
          <p:nvPr/>
        </p:nvSpPr>
        <p:spPr>
          <a:xfrm>
            <a:off x="5832594" y="1605257"/>
            <a:ext cx="1100465" cy="369332"/>
          </a:xfrm>
          <a:prstGeom prst="rect">
            <a:avLst/>
          </a:prstGeom>
          <a:noFill/>
          <a:effectLst/>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5 %</a:t>
            </a:r>
          </a:p>
        </p:txBody>
      </p:sp>
      <p:sp>
        <p:nvSpPr>
          <p:cNvPr id="34" name="Ellips 33">
            <a:extLst>
              <a:ext uri="{C183D7F6-B498-43B3-948B-1728B52AA6E4}">
                <adec:decorative xmlns:adec="http://schemas.microsoft.com/office/drawing/2017/decorative" val="1"/>
              </a:ext>
            </a:extLst>
          </p:cNvPr>
          <p:cNvSpPr/>
          <p:nvPr/>
        </p:nvSpPr>
        <p:spPr>
          <a:xfrm>
            <a:off x="5881707" y="1969112"/>
            <a:ext cx="298223" cy="307777"/>
          </a:xfrm>
          <a:prstGeom prst="ellipse">
            <a:avLst/>
          </a:prstGeom>
          <a:solidFill>
            <a:srgbClr val="000069">
              <a:alpha val="7000"/>
            </a:srgbClr>
          </a:solidFill>
          <a:ln w="63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Arial"/>
              <a:ea typeface="+mn-ea"/>
              <a:cs typeface="+mn-cs"/>
            </a:endParaRPr>
          </a:p>
        </p:txBody>
      </p:sp>
      <p:sp>
        <p:nvSpPr>
          <p:cNvPr id="35" name="Oval 34" descr="Bilden visar att 5% av anställningarna på svensk arbetsmarknad kräver högst förgymnasial utbildning."/>
          <p:cNvSpPr/>
          <p:nvPr/>
        </p:nvSpPr>
        <p:spPr>
          <a:xfrm>
            <a:off x="6179930" y="2123000"/>
            <a:ext cx="2093078" cy="1533514"/>
          </a:xfrm>
          <a:prstGeom prst="wedgeEllipseCallout">
            <a:avLst>
              <a:gd name="adj1" fmla="val -47547"/>
              <a:gd name="adj2" fmla="val -44453"/>
            </a:avLst>
          </a:prstGeom>
          <a:noFill/>
          <a:ln w="6350">
            <a:solidFill>
              <a:schemeClr val="bg1">
                <a:lumMod val="50000"/>
              </a:schemeClr>
            </a:solidFill>
            <a:prstDash val="dash"/>
          </a:ln>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200" i="1" u="none" strike="noStrike" kern="1200" cap="none" spc="0" normalizeH="0" baseline="0" noProof="0" dirty="0">
                <a:ln>
                  <a:noFill/>
                </a:ln>
                <a:solidFill>
                  <a:schemeClr val="tx1"/>
                </a:solidFill>
                <a:effectLst/>
                <a:uLnTx/>
                <a:uFillTx/>
                <a:latin typeface="Arial"/>
                <a:ea typeface="+mn-ea"/>
                <a:cs typeface="+mn-cs"/>
              </a:rPr>
              <a:t>Kräver högst </a:t>
            </a:r>
            <a:r>
              <a:rPr kumimoji="0" lang="sv-SE" sz="1200" b="1" i="1" u="none" strike="noStrike" kern="1200" cap="none" spc="0" normalizeH="0" baseline="0" noProof="0" dirty="0">
                <a:ln>
                  <a:noFill/>
                </a:ln>
                <a:solidFill>
                  <a:schemeClr val="tx1"/>
                </a:solidFill>
                <a:effectLst/>
                <a:uLnTx/>
                <a:uFillTx/>
                <a:latin typeface="Arial"/>
                <a:ea typeface="+mn-ea"/>
                <a:cs typeface="+mn-cs"/>
              </a:rPr>
              <a:t>förgymnasial utbildningsnivå</a:t>
            </a: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br>
              <a:rPr kumimoji="0" lang="sv-SE" sz="1200" b="1" i="0" u="none" strike="noStrike" kern="1200" cap="none" spc="0" normalizeH="0" baseline="0" noProof="0" dirty="0">
                <a:ln>
                  <a:noFill/>
                </a:ln>
                <a:solidFill>
                  <a:schemeClr val="tx1"/>
                </a:solidFill>
                <a:effectLst/>
                <a:uLnTx/>
                <a:uFillTx/>
                <a:latin typeface="Arial"/>
                <a:ea typeface="+mn-ea"/>
                <a:cs typeface="+mn-cs"/>
              </a:rPr>
            </a:br>
            <a:r>
              <a:rPr kumimoji="0" lang="sv-SE" sz="1200" i="0" u="none" strike="noStrike" kern="1200" cap="none" spc="0" normalizeH="0" baseline="0" noProof="0" dirty="0">
                <a:ln>
                  <a:noFill/>
                </a:ln>
                <a:solidFill>
                  <a:schemeClr val="tx1"/>
                </a:solidFill>
                <a:effectLst/>
                <a:uLnTx/>
                <a:uFillTx/>
                <a:latin typeface="Arial"/>
                <a:ea typeface="+mn-ea"/>
                <a:cs typeface="+mn-cs"/>
              </a:rPr>
              <a:t>245 500 </a:t>
            </a:r>
            <a:br>
              <a:rPr kumimoji="0" lang="sv-SE" sz="1200" i="0" u="none" strike="noStrike" kern="1200" cap="none" spc="0" normalizeH="0" baseline="0" noProof="0" dirty="0">
                <a:ln>
                  <a:noFill/>
                </a:ln>
                <a:solidFill>
                  <a:schemeClr val="tx1"/>
                </a:solidFill>
                <a:effectLst/>
                <a:uLnTx/>
                <a:uFillTx/>
                <a:latin typeface="Arial"/>
                <a:ea typeface="+mn-ea"/>
                <a:cs typeface="+mn-cs"/>
              </a:rPr>
            </a:br>
            <a:r>
              <a:rPr kumimoji="0" lang="sv-SE" sz="1200" i="0" u="none" strike="noStrike" kern="1200" cap="none" spc="0" normalizeH="0" baseline="0" noProof="0" dirty="0">
                <a:ln>
                  <a:noFill/>
                </a:ln>
                <a:solidFill>
                  <a:schemeClr val="tx1"/>
                </a:solidFill>
                <a:effectLst/>
                <a:uLnTx/>
                <a:uFillTx/>
                <a:latin typeface="Arial"/>
                <a:ea typeface="+mn-ea"/>
                <a:cs typeface="+mn-cs"/>
              </a:rPr>
              <a:t>anställda </a:t>
            </a:r>
          </a:p>
        </p:txBody>
      </p:sp>
      <p:sp>
        <p:nvSpPr>
          <p:cNvPr id="14" name="textruta 13"/>
          <p:cNvSpPr txBox="1"/>
          <p:nvPr/>
        </p:nvSpPr>
        <p:spPr>
          <a:xfrm>
            <a:off x="1284263" y="1605257"/>
            <a:ext cx="84225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46 %</a:t>
            </a:r>
          </a:p>
        </p:txBody>
      </p:sp>
      <p:sp>
        <p:nvSpPr>
          <p:cNvPr id="32" name="Ellips 31">
            <a:extLst>
              <a:ext uri="{C183D7F6-B498-43B3-948B-1728B52AA6E4}">
                <adec:decorative xmlns:adec="http://schemas.microsoft.com/office/drawing/2017/decorative" val="1"/>
              </a:ext>
            </a:extLst>
          </p:cNvPr>
          <p:cNvSpPr/>
          <p:nvPr/>
        </p:nvSpPr>
        <p:spPr>
          <a:xfrm>
            <a:off x="514513" y="1969112"/>
            <a:ext cx="2330399" cy="2151040"/>
          </a:xfrm>
          <a:prstGeom prst="ellipse">
            <a:avLst/>
          </a:prstGeom>
          <a:solidFill>
            <a:srgbClr val="000069">
              <a:alpha val="7000"/>
            </a:srgbClr>
          </a:solidFill>
          <a:ln w="63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200" i="1" u="none" strike="noStrike" kern="1200" cap="none" spc="0" normalizeH="0" baseline="0" noProof="0" dirty="0">
                <a:ln>
                  <a:noFill/>
                </a:ln>
                <a:solidFill>
                  <a:schemeClr val="tx1"/>
                </a:solidFill>
                <a:effectLst/>
                <a:uLnTx/>
                <a:uFillTx/>
                <a:latin typeface="Arial"/>
                <a:ea typeface="+mn-ea"/>
                <a:cs typeface="+mn-cs"/>
              </a:rPr>
              <a:t>Kräver </a:t>
            </a:r>
            <a:br>
              <a:rPr kumimoji="0" lang="sv-SE" sz="1200" i="1" u="none" strike="noStrike" kern="1200" cap="none" spc="0" normalizeH="0" baseline="0" noProof="0" dirty="0">
                <a:ln>
                  <a:noFill/>
                </a:ln>
                <a:solidFill>
                  <a:schemeClr val="tx1"/>
                </a:solidFill>
                <a:effectLst/>
                <a:uLnTx/>
                <a:uFillTx/>
                <a:latin typeface="Arial"/>
                <a:ea typeface="+mn-ea"/>
                <a:cs typeface="+mn-cs"/>
              </a:rPr>
            </a:br>
            <a:r>
              <a:rPr kumimoji="0" lang="sv-SE" sz="1200" b="1" i="1" u="none" strike="noStrike" kern="1200" cap="none" spc="0" normalizeH="0" baseline="0" noProof="0" dirty="0">
                <a:ln>
                  <a:noFill/>
                </a:ln>
                <a:solidFill>
                  <a:schemeClr val="tx1"/>
                </a:solidFill>
                <a:effectLst/>
                <a:uLnTx/>
                <a:uFillTx/>
                <a:latin typeface="Arial"/>
                <a:ea typeface="+mn-ea"/>
                <a:cs typeface="+mn-cs"/>
              </a:rPr>
              <a:t>gymnasial utbildningsnivå</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200" i="0" u="none" strike="noStrike" kern="1200" cap="none" spc="0" normalizeH="0" baseline="0" noProof="0" dirty="0">
                <a:ln>
                  <a:noFill/>
                </a:ln>
                <a:solidFill>
                  <a:schemeClr val="tx1"/>
                </a:solidFill>
                <a:effectLst/>
                <a:uLnTx/>
                <a:uFillTx/>
                <a:latin typeface="Arial"/>
                <a:ea typeface="+mn-ea"/>
                <a:cs typeface="+mn-cs"/>
              </a:rPr>
              <a:t>2 101 500 </a:t>
            </a:r>
            <a:br>
              <a:rPr kumimoji="0" lang="sv-SE" sz="1200" i="0" u="none" strike="noStrike" kern="1200" cap="none" spc="0" normalizeH="0" baseline="0" noProof="0" dirty="0">
                <a:ln>
                  <a:noFill/>
                </a:ln>
                <a:solidFill>
                  <a:schemeClr val="tx1"/>
                </a:solidFill>
                <a:effectLst/>
                <a:uLnTx/>
                <a:uFillTx/>
                <a:latin typeface="Arial"/>
                <a:ea typeface="+mn-ea"/>
                <a:cs typeface="+mn-cs"/>
              </a:rPr>
            </a:br>
            <a:r>
              <a:rPr kumimoji="0" lang="sv-SE" sz="1200" i="0" u="none" strike="noStrike" kern="1200" cap="none" spc="0" normalizeH="0" baseline="0" noProof="0" dirty="0">
                <a:ln>
                  <a:noFill/>
                </a:ln>
                <a:solidFill>
                  <a:schemeClr val="tx1"/>
                </a:solidFill>
                <a:effectLst/>
                <a:uLnTx/>
                <a:uFillTx/>
                <a:latin typeface="Arial"/>
                <a:ea typeface="+mn-ea"/>
                <a:cs typeface="+mn-cs"/>
              </a:rPr>
              <a:t>anställda</a:t>
            </a:r>
          </a:p>
        </p:txBody>
      </p:sp>
      <p:sp>
        <p:nvSpPr>
          <p:cNvPr id="13" name="textruta 12"/>
          <p:cNvSpPr txBox="1"/>
          <p:nvPr/>
        </p:nvSpPr>
        <p:spPr>
          <a:xfrm>
            <a:off x="4082018" y="1605257"/>
            <a:ext cx="84225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37 %</a:t>
            </a:r>
          </a:p>
        </p:txBody>
      </p:sp>
      <p:sp>
        <p:nvSpPr>
          <p:cNvPr id="33" name="Ellips 32">
            <a:extLst>
              <a:ext uri="{C183D7F6-B498-43B3-948B-1728B52AA6E4}">
                <adec:decorative xmlns:adec="http://schemas.microsoft.com/office/drawing/2017/decorative" val="1"/>
              </a:ext>
            </a:extLst>
          </p:cNvPr>
          <p:cNvSpPr/>
          <p:nvPr/>
        </p:nvSpPr>
        <p:spPr>
          <a:xfrm>
            <a:off x="3359094" y="1969112"/>
            <a:ext cx="1928403" cy="1717660"/>
          </a:xfrm>
          <a:prstGeom prst="ellipse">
            <a:avLst/>
          </a:prstGeom>
          <a:solidFill>
            <a:srgbClr val="000069">
              <a:alpha val="7000"/>
            </a:srgbClr>
          </a:solidFill>
          <a:ln w="6350">
            <a:solidFill>
              <a:schemeClr val="tx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200" i="1" u="none" strike="noStrike" kern="1200" cap="none" spc="0" normalizeH="0" baseline="0" noProof="0" dirty="0">
                <a:ln>
                  <a:noFill/>
                </a:ln>
                <a:solidFill>
                  <a:schemeClr val="tx1"/>
                </a:solidFill>
                <a:effectLst/>
                <a:uLnTx/>
                <a:uFillTx/>
                <a:latin typeface="Arial"/>
                <a:ea typeface="+mn-ea"/>
                <a:cs typeface="+mn-cs"/>
              </a:rPr>
              <a:t>Kräver </a:t>
            </a:r>
            <a:r>
              <a:rPr kumimoji="0" lang="sv-SE" sz="1200" b="1" i="1" u="none" strike="noStrike" kern="1200" cap="none" spc="0" normalizeH="0" baseline="0" noProof="0" dirty="0">
                <a:ln>
                  <a:noFill/>
                </a:ln>
                <a:solidFill>
                  <a:schemeClr val="tx1"/>
                </a:solidFill>
                <a:effectLst/>
                <a:uLnTx/>
                <a:uFillTx/>
                <a:latin typeface="Arial"/>
                <a:ea typeface="+mn-ea"/>
                <a:cs typeface="+mn-cs"/>
              </a:rPr>
              <a:t>eftergymnasial utbildningsnivå</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chemeClr val="tx1"/>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200" i="0" u="none" strike="noStrike" kern="1200" cap="none" spc="0" normalizeH="0" baseline="0" noProof="0" dirty="0">
                <a:ln>
                  <a:noFill/>
                </a:ln>
                <a:solidFill>
                  <a:schemeClr val="tx1"/>
                </a:solidFill>
                <a:effectLst/>
                <a:uLnTx/>
                <a:uFillTx/>
                <a:latin typeface="Arial"/>
                <a:ea typeface="+mn-ea"/>
                <a:cs typeface="+mn-cs"/>
              </a:rPr>
              <a:t>1 689 400 anställda</a:t>
            </a:r>
          </a:p>
        </p:txBody>
      </p:sp>
      <p:sp>
        <p:nvSpPr>
          <p:cNvPr id="8" name="textruta 7"/>
          <p:cNvSpPr txBox="1"/>
          <p:nvPr/>
        </p:nvSpPr>
        <p:spPr>
          <a:xfrm>
            <a:off x="169086" y="4637167"/>
            <a:ext cx="2411774" cy="334835"/>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sv-SE" sz="788" b="0" i="0" u="none" strike="noStrike" kern="1200" cap="none" spc="0" normalizeH="0" baseline="0" noProof="0" dirty="0">
                <a:ln>
                  <a:noFill/>
                </a:ln>
                <a:solidFill>
                  <a:prstClr val="black"/>
                </a:solidFill>
                <a:effectLst/>
                <a:uLnTx/>
                <a:uFillTx/>
                <a:latin typeface="Arial"/>
                <a:ea typeface="+mn-ea"/>
                <a:cs typeface="+mn-cs"/>
              </a:rPr>
              <a:t>Källa: SCB Yrkesregistret, 2021. Uppgifter till Skatteverket utifrån SSYK för 2020.</a:t>
            </a:r>
          </a:p>
        </p:txBody>
      </p:sp>
      <p:sp>
        <p:nvSpPr>
          <p:cNvPr id="12" name="textruta 11">
            <a:extLst>
              <a:ext uri="{FF2B5EF4-FFF2-40B4-BE49-F238E27FC236}">
                <a16:creationId xmlns:a16="http://schemas.microsoft.com/office/drawing/2014/main" id="{2A3909AF-10A7-1AD8-FFB6-B6F92B14B01C}"/>
              </a:ext>
            </a:extLst>
          </p:cNvPr>
          <p:cNvSpPr txBox="1"/>
          <p:nvPr/>
        </p:nvSpPr>
        <p:spPr>
          <a:xfrm>
            <a:off x="5470832" y="3837257"/>
            <a:ext cx="3158655" cy="523220"/>
          </a:xfrm>
          <a:prstGeom prst="rect">
            <a:avLst/>
          </a:prstGeom>
          <a:noFill/>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sv-SE" sz="1400" b="1" i="1" u="none" strike="noStrike" kern="1200" cap="none" spc="0" normalizeH="0" baseline="0" noProof="0" dirty="0">
                <a:ln>
                  <a:noFill/>
                </a:ln>
                <a:solidFill>
                  <a:schemeClr val="tx1"/>
                </a:solidFill>
                <a:effectLst/>
                <a:uLnTx/>
                <a:uFillTx/>
                <a:latin typeface="Arial"/>
                <a:ea typeface="+mn-ea"/>
                <a:cs typeface="+mn-cs"/>
              </a:rPr>
              <a:t>Övriga 12 %</a:t>
            </a:r>
            <a:br>
              <a:rPr kumimoji="0" lang="sv-SE" sz="1400" i="1" u="none" strike="noStrike" kern="1200" cap="none" spc="0" normalizeH="0" baseline="0" noProof="0" dirty="0">
                <a:ln>
                  <a:noFill/>
                </a:ln>
                <a:solidFill>
                  <a:schemeClr val="tx1"/>
                </a:solidFill>
                <a:effectLst/>
                <a:uLnTx/>
                <a:uFillTx/>
                <a:latin typeface="Arial"/>
                <a:ea typeface="+mn-ea"/>
                <a:cs typeface="+mn-cs"/>
              </a:rPr>
            </a:br>
            <a:r>
              <a:rPr kumimoji="0" lang="sv-SE" sz="1400" i="1" u="none" strike="noStrike" kern="1200" cap="none" spc="0" normalizeH="0" baseline="0" noProof="0" dirty="0">
                <a:ln>
                  <a:noFill/>
                </a:ln>
                <a:solidFill>
                  <a:schemeClr val="tx1"/>
                </a:solidFill>
                <a:effectLst/>
                <a:uLnTx/>
                <a:uFillTx/>
                <a:latin typeface="Arial"/>
                <a:ea typeface="+mn-ea"/>
                <a:cs typeface="+mn-cs"/>
              </a:rPr>
              <a:t>Chefer, militärer samt yrke okänt </a:t>
            </a:r>
          </a:p>
        </p:txBody>
      </p:sp>
    </p:spTree>
    <p:extLst>
      <p:ext uri="{BB962C8B-B14F-4D97-AF65-F5344CB8AC3E}">
        <p14:creationId xmlns:p14="http://schemas.microsoft.com/office/powerpoint/2010/main" val="2263128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B5A92C-A0B1-5576-A8DC-4CE198D95C56}"/>
              </a:ext>
            </a:extLst>
          </p:cNvPr>
          <p:cNvSpPr>
            <a:spLocks noGrp="1"/>
          </p:cNvSpPr>
          <p:nvPr>
            <p:ph type="title"/>
          </p:nvPr>
        </p:nvSpPr>
        <p:spPr>
          <a:xfrm>
            <a:off x="575043" y="500798"/>
            <a:ext cx="3629210" cy="675000"/>
          </a:xfrm>
        </p:spPr>
        <p:txBody>
          <a:bodyPr anchor="t">
            <a:normAutofit/>
          </a:bodyPr>
          <a:lstStyle/>
          <a:p>
            <a:pPr>
              <a:lnSpc>
                <a:spcPct val="90000"/>
              </a:lnSpc>
            </a:pPr>
            <a:r>
              <a:rPr lang="sv-SE" sz="2100" dirty="0"/>
              <a:t>Betydelsen av Komvux inom arbetsmarknadspolitiken</a:t>
            </a:r>
          </a:p>
        </p:txBody>
      </p:sp>
      <p:sp>
        <p:nvSpPr>
          <p:cNvPr id="10" name="Platshållare för innehåll 2">
            <a:extLst>
              <a:ext uri="{FF2B5EF4-FFF2-40B4-BE49-F238E27FC236}">
                <a16:creationId xmlns:a16="http://schemas.microsoft.com/office/drawing/2014/main" id="{ABA0543A-8031-A219-0F16-49C95DD8E140}"/>
              </a:ext>
            </a:extLst>
          </p:cNvPr>
          <p:cNvSpPr>
            <a:spLocks noGrp="1"/>
          </p:cNvSpPr>
          <p:nvPr>
            <p:ph idx="1"/>
          </p:nvPr>
        </p:nvSpPr>
        <p:spPr>
          <a:xfrm>
            <a:off x="575043" y="1363727"/>
            <a:ext cx="3503976" cy="2565000"/>
          </a:xfrm>
        </p:spPr>
        <p:txBody>
          <a:bodyPr>
            <a:noAutofit/>
          </a:bodyPr>
          <a:lstStyle/>
          <a:p>
            <a:pPr>
              <a:lnSpc>
                <a:spcPct val="90000"/>
              </a:lnSpc>
            </a:pPr>
            <a:r>
              <a:rPr lang="sv-SE" sz="1600" dirty="0"/>
              <a:t>Endast 5% av jobben på svensk arbetsmarknad kräver inte gymnasial utbildning eller högre utbildningsnivå.</a:t>
            </a:r>
            <a:endParaRPr lang="sv-SE" sz="1600" b="0" i="0" u="none" strike="noStrike" baseline="0" dirty="0"/>
          </a:p>
          <a:p>
            <a:pPr>
              <a:lnSpc>
                <a:spcPct val="90000"/>
              </a:lnSpc>
            </a:pPr>
            <a:r>
              <a:rPr lang="sv-SE" sz="1600" b="0" i="0" u="none" strike="noStrike" baseline="0" dirty="0"/>
              <a:t>Var tredje inskriven arbetslös saknar fullständig gymnasial utbildning. </a:t>
            </a:r>
          </a:p>
          <a:p>
            <a:pPr>
              <a:lnSpc>
                <a:spcPct val="90000"/>
              </a:lnSpc>
            </a:pPr>
            <a:r>
              <a:rPr lang="sv-SE" sz="1600" b="0" i="0" u="none" strike="noStrike" baseline="0" dirty="0"/>
              <a:t>Många arbetssökande behöver utbilda sig för att få fäste på arbetsmarknaden. Det kan vara hela program</a:t>
            </a:r>
            <a:r>
              <a:rPr lang="sv-SE" sz="1600" dirty="0"/>
              <a:t> </a:t>
            </a:r>
            <a:r>
              <a:rPr lang="sv-SE" sz="1600" b="0" i="0" u="none" strike="noStrike" baseline="0" dirty="0"/>
              <a:t>eller delar av olika utbildningar på olika nivåer i </a:t>
            </a:r>
            <a:r>
              <a:rPr lang="sv-SE" sz="1600" dirty="0"/>
              <a:t>K</a:t>
            </a:r>
            <a:r>
              <a:rPr lang="sv-SE" sz="1600" b="0" i="0" u="none" strike="noStrike" baseline="0" dirty="0"/>
              <a:t>omvux. </a:t>
            </a:r>
            <a:endParaRPr lang="sv-SE" sz="1600" dirty="0"/>
          </a:p>
        </p:txBody>
      </p:sp>
      <p:pic>
        <p:nvPicPr>
          <p:cNvPr id="4" name="Bildobjekt 3">
            <a:extLst>
              <a:ext uri="{FF2B5EF4-FFF2-40B4-BE49-F238E27FC236}">
                <a16:creationId xmlns:a16="http://schemas.microsoft.com/office/drawing/2014/main" id="{1DFD0171-352E-A7C4-F56A-6FC1FE280878}"/>
              </a:ext>
            </a:extLst>
          </p:cNvPr>
          <p:cNvPicPr>
            <a:picLocks noChangeAspect="1"/>
          </p:cNvPicPr>
          <p:nvPr/>
        </p:nvPicPr>
        <p:blipFill>
          <a:blip r:embed="rId3"/>
          <a:srcRect l="12234" r="4481" b="-2"/>
          <a:stretch/>
        </p:blipFill>
        <p:spPr>
          <a:xfrm>
            <a:off x="4572000" y="-2"/>
            <a:ext cx="4572000" cy="4680000"/>
          </a:xfrm>
          <a:prstGeom prst="rect">
            <a:avLst/>
          </a:prstGeom>
          <a:noFill/>
        </p:spPr>
      </p:pic>
    </p:spTree>
    <p:extLst>
      <p:ext uri="{BB962C8B-B14F-4D97-AF65-F5344CB8AC3E}">
        <p14:creationId xmlns:p14="http://schemas.microsoft.com/office/powerpoint/2010/main" val="185145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32A664-5061-44B4-639E-47DA02419426}"/>
              </a:ext>
            </a:extLst>
          </p:cNvPr>
          <p:cNvSpPr>
            <a:spLocks noGrp="1"/>
          </p:cNvSpPr>
          <p:nvPr>
            <p:ph type="title"/>
          </p:nvPr>
        </p:nvSpPr>
        <p:spPr>
          <a:xfrm>
            <a:off x="575043" y="349723"/>
            <a:ext cx="3629210" cy="675000"/>
          </a:xfrm>
        </p:spPr>
        <p:txBody>
          <a:bodyPr anchor="t">
            <a:normAutofit/>
          </a:bodyPr>
          <a:lstStyle/>
          <a:p>
            <a:pPr>
              <a:lnSpc>
                <a:spcPct val="90000"/>
              </a:lnSpc>
            </a:pPr>
            <a:r>
              <a:rPr lang="sv-SE" sz="2300" dirty="0"/>
              <a:t>Arbetsförmedlingens uppdrag</a:t>
            </a:r>
          </a:p>
        </p:txBody>
      </p:sp>
      <p:sp>
        <p:nvSpPr>
          <p:cNvPr id="3" name="Platshållare för innehåll 2">
            <a:extLst>
              <a:ext uri="{FF2B5EF4-FFF2-40B4-BE49-F238E27FC236}">
                <a16:creationId xmlns:a16="http://schemas.microsoft.com/office/drawing/2014/main" id="{6FD34BDB-1149-27B2-16B2-6193E588198B}"/>
              </a:ext>
            </a:extLst>
          </p:cNvPr>
          <p:cNvSpPr>
            <a:spLocks noGrp="1"/>
          </p:cNvSpPr>
          <p:nvPr>
            <p:ph idx="1"/>
          </p:nvPr>
        </p:nvSpPr>
        <p:spPr>
          <a:xfrm>
            <a:off x="575043" y="1081377"/>
            <a:ext cx="3629210" cy="3598621"/>
          </a:xfrm>
        </p:spPr>
        <p:txBody>
          <a:bodyPr>
            <a:normAutofit/>
          </a:bodyPr>
          <a:lstStyle/>
          <a:p>
            <a:pPr>
              <a:lnSpc>
                <a:spcPct val="90000"/>
              </a:lnSpc>
            </a:pPr>
            <a:endParaRPr lang="sv-SE" sz="1400" dirty="0"/>
          </a:p>
          <a:p>
            <a:pPr>
              <a:lnSpc>
                <a:spcPct val="90000"/>
              </a:lnSpc>
            </a:pPr>
            <a:r>
              <a:rPr lang="sv-SE" sz="1700" dirty="0"/>
              <a:t>Myndigheten ska stödja kompetensförsörjningen på arbetsmarknaden genom att verka för att arbetssökande som har behov av det tar del av utbildning.</a:t>
            </a:r>
          </a:p>
          <a:p>
            <a:pPr>
              <a:lnSpc>
                <a:spcPct val="90000"/>
              </a:lnSpc>
            </a:pPr>
            <a:r>
              <a:rPr lang="sv-SE" sz="1700" dirty="0"/>
              <a:t>Till hjälp har Arbetsförmedlingen insatser och aktiviteter som ska motivera och vägleda till utbildning. </a:t>
            </a:r>
          </a:p>
          <a:p>
            <a:pPr>
              <a:lnSpc>
                <a:spcPct val="90000"/>
              </a:lnSpc>
            </a:pPr>
            <a:r>
              <a:rPr lang="sv-SE" sz="1700" dirty="0"/>
              <a:t>Vi ska också samverka med kommuner genom överenskommelser. Komvux är en central del. </a:t>
            </a:r>
          </a:p>
        </p:txBody>
      </p:sp>
      <p:pic>
        <p:nvPicPr>
          <p:cNvPr id="5" name="Bildobjekt 4">
            <a:extLst>
              <a:ext uri="{FF2B5EF4-FFF2-40B4-BE49-F238E27FC236}">
                <a16:creationId xmlns:a16="http://schemas.microsoft.com/office/drawing/2014/main" id="{90F6C549-3697-EEF5-2D82-9D7F3C67ED0A}"/>
              </a:ext>
            </a:extLst>
          </p:cNvPr>
          <p:cNvPicPr>
            <a:picLocks noChangeAspect="1"/>
          </p:cNvPicPr>
          <p:nvPr/>
        </p:nvPicPr>
        <p:blipFill>
          <a:blip r:embed="rId2"/>
          <a:stretch>
            <a:fillRect/>
          </a:stretch>
        </p:blipFill>
        <p:spPr>
          <a:xfrm>
            <a:off x="4617450" y="-2"/>
            <a:ext cx="4481099" cy="4680000"/>
          </a:xfrm>
          <a:prstGeom prst="rect">
            <a:avLst/>
          </a:prstGeom>
          <a:noFill/>
        </p:spPr>
      </p:pic>
    </p:spTree>
    <p:extLst>
      <p:ext uri="{BB962C8B-B14F-4D97-AF65-F5344CB8AC3E}">
        <p14:creationId xmlns:p14="http://schemas.microsoft.com/office/powerpoint/2010/main" val="2218227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20C14-48B2-F36C-E2E4-8C5ED9B22DF9}"/>
              </a:ext>
            </a:extLst>
          </p:cNvPr>
          <p:cNvSpPr>
            <a:spLocks noGrp="1"/>
          </p:cNvSpPr>
          <p:nvPr>
            <p:ph type="ctrTitle"/>
          </p:nvPr>
        </p:nvSpPr>
        <p:spPr/>
        <p:txBody>
          <a:bodyPr/>
          <a:lstStyle/>
          <a:p>
            <a:r>
              <a:rPr lang="sv-SE" dirty="0"/>
              <a:t>Vägen till en ny lag</a:t>
            </a:r>
          </a:p>
        </p:txBody>
      </p:sp>
      <p:sp>
        <p:nvSpPr>
          <p:cNvPr id="3" name="Underrubrik 2">
            <a:extLst>
              <a:ext uri="{FF2B5EF4-FFF2-40B4-BE49-F238E27FC236}">
                <a16:creationId xmlns:a16="http://schemas.microsoft.com/office/drawing/2014/main" id="{600DC429-FF0D-4D5A-E713-BE5665D30ACE}"/>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841309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utan punkter">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D18315EE-D8D8-4AA7-BE1C-E7E27A5DF302}"/>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25A8992D-B864-4B94-AABF-0AB485395EE0}"/>
    </a:ext>
  </a:extLst>
</a:theme>
</file>

<file path=ppt/theme/theme3.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d="{524FE8C7-9D49-43A5-B246-F8D159C3B5D9}" vid="{A6C0C079-2E9B-487F-BBC8-58AF86AD0447}"/>
    </a:ext>
  </a:extLst>
</a:theme>
</file>

<file path=ppt/theme/theme4.xml><?xml version="1.0" encoding="utf-8"?>
<a:theme xmlns:a="http://schemas.openxmlformats.org/drawingml/2006/main" name="1_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5.xml><?xml version="1.0" encoding="utf-8"?>
<a:theme xmlns:a="http://schemas.openxmlformats.org/drawingml/2006/main" name="1_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383C7143-0A0D-4375-A368-4B2BC0A79B17}"/>
    </a:ext>
  </a:extLst>
</a:theme>
</file>

<file path=ppt/theme/theme6.xml><?xml version="1.0" encoding="utf-8"?>
<a:theme xmlns:a="http://schemas.openxmlformats.org/drawingml/2006/main" name="2_Arbetsförmedlingen, vit">
  <a:themeElements>
    <a:clrScheme name="Arbetsförmledlingen diagram">
      <a:dk1>
        <a:sysClr val="windowText" lastClr="000000"/>
      </a:dk1>
      <a:lt1>
        <a:sysClr val="window" lastClr="FFFFFF"/>
      </a:lt1>
      <a:dk2>
        <a:srgbClr val="262626"/>
      </a:dk2>
      <a:lt2>
        <a:srgbClr val="E7E6E6"/>
      </a:lt2>
      <a:accent1>
        <a:srgbClr val="00005A"/>
      </a:accent1>
      <a:accent2>
        <a:srgbClr val="4C6320"/>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empelpresentation" id="{A6A424B9-5551-48E4-B674-B5BFF42BDE45}" vid="{7A173A92-39FC-4964-AFE7-D061311E3B56}"/>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F_Dokument" ma:contentTypeID="0x01010014A0B615A4987746B2959CA40FE4F9A900D863E1B1391C68488EBA4FED2C752E65" ma:contentTypeVersion="9" ma:contentTypeDescription="Standdard AF innehållstyp" ma:contentTypeScope="" ma:versionID="a8aa8e2882b64dfaeec04cc38102741e">
  <xsd:schema xmlns:xsd="http://www.w3.org/2001/XMLSchema" xmlns:xs="http://www.w3.org/2001/XMLSchema" xmlns:p="http://schemas.microsoft.com/office/2006/metadata/properties" xmlns:ns2="bf8894ad-d428-4e9d-8297-eb1d7d776ccd" targetNamespace="http://schemas.microsoft.com/office/2006/metadata/properties" ma:root="true" ma:fieldsID="3c3eb021c9c3b5956e9122d387bf0863" ns2:_="">
    <xsd:import namespace="bf8894ad-d428-4e9d-8297-eb1d7d776ccd"/>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894ad-d428-4e9d-8297-eb1d7d776ccd"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a21b0aec-c5f4-4ea9-b8a9-00c2e7e5316e}" ma:internalName="TaxCatchAll" ma:showField="CatchAllData" ma:web="bf8894ad-d428-4e9d-8297-eb1d7d776cc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21b0aec-c5f4-4ea9-b8a9-00c2e7e5316e}" ma:internalName="TaxCatchAllLabel" ma:readOnly="true" ma:showField="CatchAllDataLabel" ma:web="bf8894ad-d428-4e9d-8297-eb1d7d776ccd">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f8894ad-d428-4e9d-8297-eb1d7d776ccd">
      <Value>1</Value>
    </TaxCatchAll>
    <pc5989269dd348b6b1b5ccb18f16fed3 xmlns="bf8894ad-d428-4e9d-8297-eb1d7d776ccd">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bf8894ad-d428-4e9d-8297-eb1d7d776ccd">
      <Terms xmlns="http://schemas.microsoft.com/office/infopath/2007/PartnerControls"/>
    </pb38c114153344b4a8ac01227a633d83>
    <Gallringsbar xmlns="bf8894ad-d428-4e9d-8297-eb1d7d776ccd">Ja</Gallringsbar>
    <Skyddsvarde xmlns="bf8894ad-d428-4e9d-8297-eb1d7d776ccd" xsi:nil="true"/>
  </documentManagement>
</p:properties>
</file>

<file path=customXml/itemProps1.xml><?xml version="1.0" encoding="utf-8"?>
<ds:datastoreItem xmlns:ds="http://schemas.openxmlformats.org/officeDocument/2006/customXml" ds:itemID="{012CAE66-10E9-4814-907B-0727C4FA62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8894ad-d428-4e9d-8297-eb1d7d776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E28DEF-CDC1-4315-AE27-3FDAA8691C7D}">
  <ds:schemaRefs>
    <ds:schemaRef ds:uri="http://schemas.microsoft.com/sharepoint/v3/contenttype/forms"/>
  </ds:schemaRefs>
</ds:datastoreItem>
</file>

<file path=customXml/itemProps3.xml><?xml version="1.0" encoding="utf-8"?>
<ds:datastoreItem xmlns:ds="http://schemas.openxmlformats.org/officeDocument/2006/customXml" ds:itemID="{A7BA2F40-088E-4A8E-9A9C-ED50DE5AD9BD}">
  <ds:schemaRefs>
    <ds:schemaRef ds:uri="http://www.w3.org/XML/1998/namespace"/>
    <ds:schemaRef ds:uri="http://purl.org/dc/terms/"/>
    <ds:schemaRef ds:uri="http://purl.org/dc/elements/1.1/"/>
    <ds:schemaRef ds:uri="http://schemas.microsoft.com/office/2006/documentManagement/types"/>
    <ds:schemaRef ds:uri="http://schemas.microsoft.com/office/infopath/2007/PartnerControls"/>
    <ds:schemaRef ds:uri="bf8894ad-d428-4e9d-8297-eb1d7d776ccd"/>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
  <TotalTime>4046</TotalTime>
  <Words>1326</Words>
  <Application>Microsoft Office PowerPoint</Application>
  <PresentationFormat>Bildspel på skärmen (16:9)</PresentationFormat>
  <Paragraphs>246</Paragraphs>
  <Slides>28</Slides>
  <Notes>10</Notes>
  <HiddenSlides>0</HiddenSlides>
  <MMClips>0</MMClips>
  <ScaleCrop>false</ScaleCrop>
  <HeadingPairs>
    <vt:vector size="6" baseType="variant">
      <vt:variant>
        <vt:lpstr>Använt teckensnitt</vt:lpstr>
      </vt:variant>
      <vt:variant>
        <vt:i4>8</vt:i4>
      </vt:variant>
      <vt:variant>
        <vt:lpstr>Tema</vt:lpstr>
      </vt:variant>
      <vt:variant>
        <vt:i4>6</vt:i4>
      </vt:variant>
      <vt:variant>
        <vt:lpstr>Bildrubriker</vt:lpstr>
      </vt:variant>
      <vt:variant>
        <vt:i4>28</vt:i4>
      </vt:variant>
    </vt:vector>
  </HeadingPairs>
  <TitlesOfParts>
    <vt:vector size="42" baseType="lpstr">
      <vt:lpstr>Arial</vt:lpstr>
      <vt:lpstr>Calibri</vt:lpstr>
      <vt:lpstr>Courier New</vt:lpstr>
      <vt:lpstr>Helvetica Neue Medium</vt:lpstr>
      <vt:lpstr>OriginalGaramondBT-Italic</vt:lpstr>
      <vt:lpstr>OriginalGaramondBT-Roman</vt:lpstr>
      <vt:lpstr>Times New Roman</vt:lpstr>
      <vt:lpstr>TradeGothic-BoldTwo</vt:lpstr>
      <vt:lpstr>Arbetsförmedlingen, vit utan punkter</vt:lpstr>
      <vt:lpstr>Arbetsförmedlingen, vit</vt:lpstr>
      <vt:lpstr>Arbetsförmedlingen, blå</vt:lpstr>
      <vt:lpstr>1_Arbetsförmedlingen, vit</vt:lpstr>
      <vt:lpstr>1_Arbetsförmedlingen, blå</vt:lpstr>
      <vt:lpstr>2_Arbetsförmedlingen, vit</vt:lpstr>
      <vt:lpstr>PowerPoint-presentation</vt:lpstr>
      <vt:lpstr>Förbättrat informationsutbyte mellan Arbetsförmedlingen och kommuner Komvux</vt:lpstr>
      <vt:lpstr>Innehåll</vt:lpstr>
      <vt:lpstr>Menti </vt:lpstr>
      <vt:lpstr>Behovet av utbildning på arbetsmarknaden</vt:lpstr>
      <vt:lpstr>Få arbeten kräver högst förgymnasial utbildningsnivå - antalet anställda i Sverige uppdelade utifrån yrkesområden och utbildningsnivå</vt:lpstr>
      <vt:lpstr>Betydelsen av Komvux inom arbetsmarknadspolitiken</vt:lpstr>
      <vt:lpstr>Arbetsförmedlingens uppdrag</vt:lpstr>
      <vt:lpstr>Vägen till en ny lag</vt:lpstr>
      <vt:lpstr>Informationsutbyte långt förarbete</vt:lpstr>
      <vt:lpstr>Utmaningar idag</vt:lpstr>
      <vt:lpstr>Föreslagen ny författning</vt:lpstr>
      <vt:lpstr>Informationsutbyte mellan Arbetsförmedlingen och kommuner Komvux</vt:lpstr>
      <vt:lpstr>Uppdraget</vt:lpstr>
      <vt:lpstr>Viktiga parter i en komplex utveckling</vt:lpstr>
      <vt:lpstr>Vilka berörs</vt:lpstr>
      <vt:lpstr>Viktiga utgångspunkter</vt:lpstr>
      <vt:lpstr>Hur kan vi utbyta information</vt:lpstr>
      <vt:lpstr>Ingångsvärden för  IT-lösningar </vt:lpstr>
      <vt:lpstr>PowerPoint-presentation</vt:lpstr>
      <vt:lpstr>Övergripande lösning</vt:lpstr>
      <vt:lpstr>PowerPoint-presentation</vt:lpstr>
      <vt:lpstr>PowerPoint-presentation</vt:lpstr>
      <vt:lpstr>PowerPoint-presentation</vt:lpstr>
      <vt:lpstr>Menti </vt:lpstr>
      <vt:lpstr>Övriga frågor</vt:lpstr>
      <vt:lpstr>TACK</vt:lpstr>
      <vt:lpstr>Kontakta oss gärna om ni har fler frågor</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Innehåll 31 januari 10.30-12.30</dc:title>
  <dc:creator>Susanne Linder Birgander</dc:creator>
  <dc:description>Af 00013 7.0 (2022-03-28)</dc:description>
  <cp:lastModifiedBy>Susanne Linder Birgander</cp:lastModifiedBy>
  <cp:revision>9</cp:revision>
  <dcterms:created xsi:type="dcterms:W3CDTF">2025-01-20T12:46:09Z</dcterms:created>
  <dcterms:modified xsi:type="dcterms:W3CDTF">2025-05-20T12:05:37Z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88cc774a-4e14-4f10-9ecd-9d90ec222c7f</vt:lpwstr>
  </property>
  <property fmtid="{D5CDD505-2E9C-101B-9397-08002B2CF9AE}" pid="3" name="ContentTypeId">
    <vt:lpwstr>0x01010014A0B615A4987746B2959CA40FE4F9A900D863E1B1391C68488EBA4FED2C752E65</vt:lpwstr>
  </property>
  <property fmtid="{D5CDD505-2E9C-101B-9397-08002B2CF9AE}" pid="4" name="Dokumentstatus">
    <vt:lpwstr>1;#Utkast|4fd34bca-3b4e-4a5b-88f2-24ba8985d36d</vt:lpwstr>
  </property>
  <property fmtid="{D5CDD505-2E9C-101B-9397-08002B2CF9AE}" pid="5" name="Dokumenttyp">
    <vt:lpwstr/>
  </property>
</Properties>
</file>