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36" r:id="rId3"/>
    <p:sldId id="334" r:id="rId4"/>
    <p:sldId id="269" r:id="rId5"/>
    <p:sldId id="281" r:id="rId6"/>
    <p:sldId id="338" r:id="rId7"/>
    <p:sldId id="274" r:id="rId8"/>
    <p:sldId id="339" r:id="rId9"/>
    <p:sldId id="340" r:id="rId10"/>
    <p:sldId id="341" r:id="rId11"/>
    <p:sldId id="342" r:id="rId12"/>
    <p:sldId id="275" r:id="rId13"/>
    <p:sldId id="343" r:id="rId14"/>
    <p:sldId id="276" r:id="rId15"/>
    <p:sldId id="277" r:id="rId16"/>
    <p:sldId id="330" r:id="rId17"/>
    <p:sldId id="329" r:id="rId18"/>
    <p:sldId id="331" r:id="rId19"/>
    <p:sldId id="332" r:id="rId20"/>
    <p:sldId id="344" r:id="rId21"/>
    <p:sldId id="292" r:id="rId22"/>
    <p:sldId id="326" r:id="rId23"/>
    <p:sldId id="322" r:id="rId24"/>
    <p:sldId id="327" r:id="rId25"/>
    <p:sldId id="337" r:id="rId26"/>
    <p:sldId id="335" r:id="rId27"/>
    <p:sldId id="345" r:id="rId2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7" d="100"/>
          <a:sy n="37" d="100"/>
        </p:scale>
        <p:origin x="93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8DF51-B158-463C-A466-8BF7AB111B81}" type="datetimeFigureOut">
              <a:rPr lang="da-DK" smtClean="0"/>
              <a:t>12-04-2024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8EFEF-B65E-4E0F-808A-1762BA5C045A}" type="slidenum">
              <a:rPr lang="da-DK" smtClean="0"/>
              <a:t>‹#›</a:t>
            </a:fld>
            <a:endParaRPr lang="da-DK"/>
          </a:p>
        </p:txBody>
      </p:sp>
    </p:spTree>
    <p:extLst>
      <p:ext uri="{BB962C8B-B14F-4D97-AF65-F5344CB8AC3E}">
        <p14:creationId xmlns:p14="http://schemas.microsoft.com/office/powerpoint/2010/main" val="140913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PISA 2012 </a:t>
            </a:r>
            <a:r>
              <a:rPr lang="da-DK" dirty="0" err="1"/>
              <a:t>ca</a:t>
            </a:r>
            <a:r>
              <a:rPr lang="da-DK" dirty="0"/>
              <a:t> 20 % </a:t>
            </a:r>
            <a:r>
              <a:rPr lang="da-DK" sz="1800" dirty="0">
                <a:effectLst/>
                <a:latin typeface="Calibri" panose="020F0502020204030204" pitchFamily="34" charset="0"/>
                <a:ea typeface="Calibri" panose="020F0502020204030204" pitchFamily="34" charset="0"/>
                <a:cs typeface="Times New Roman" panose="02020603050405020304" pitchFamily="18" charset="0"/>
              </a:rPr>
              <a:t>bliver meget nervøse og </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ca</a:t>
            </a:r>
            <a:r>
              <a:rPr lang="da-DK" sz="1800" dirty="0">
                <a:effectLst/>
                <a:latin typeface="Calibri" panose="020F0502020204030204" pitchFamily="34" charset="0"/>
                <a:ea typeface="Calibri" panose="020F0502020204030204" pitchFamily="34" charset="0"/>
                <a:cs typeface="Times New Roman" panose="02020603050405020304" pitchFamily="18" charset="0"/>
              </a:rPr>
              <a:t> 20% føler sig hjælpeløse</a:t>
            </a:r>
          </a:p>
          <a:p>
            <a:r>
              <a:rPr lang="da-DK" sz="1800" dirty="0">
                <a:effectLst/>
                <a:latin typeface="Calibri" panose="020F0502020204030204" pitchFamily="34" charset="0"/>
                <a:cs typeface="Times New Roman" panose="02020603050405020304" pitchFamily="18" charset="0"/>
              </a:rPr>
              <a:t>TIMSS 2019 30% kan ikke lide matematik</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Calibri" panose="020F0502020204030204" pitchFamily="34" charset="0"/>
                <a:cs typeface="Times New Roman" panose="02020603050405020304" pitchFamily="18" charset="0"/>
              </a:rPr>
              <a:t>Nedskrive - </a:t>
            </a:r>
            <a:r>
              <a:rPr lang="da-DK" sz="1200" kern="100" dirty="0">
                <a:effectLst/>
                <a:latin typeface="Calibri" panose="020F0502020204030204" pitchFamily="34" charset="0"/>
                <a:ea typeface="Calibri" panose="020F0502020204030204" pitchFamily="34" charset="0"/>
                <a:cs typeface="Times New Roman" panose="02020603050405020304" pitchFamily="18" charset="0"/>
              </a:rPr>
              <a:t>især for studerende med hyppig testangst</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E4A3D-D0AE-4FA3-BE1D-6B02EFC69C3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61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a:effectLst/>
                <a:latin typeface="Calibri" panose="020F0502020204030204" pitchFamily="34" charset="0"/>
                <a:ea typeface="Calibri" panose="020F0502020204030204" pitchFamily="34" charset="0"/>
                <a:cs typeface="Times New Roman" panose="02020603050405020304" pitchFamily="18" charset="0"/>
              </a:rPr>
              <a:t>Er der forhold i skolens og klassens matematikundervisning der øver indflydelse på at og hvordan vanskeligheder opstår, manifesterer sig, vedligeholdes og forstærkes ----- afhjælpes, formindskes.</a:t>
            </a:r>
          </a:p>
          <a:p>
            <a:r>
              <a:rPr lang="da-DK" sz="1200" dirty="0">
                <a:effectLst/>
                <a:latin typeface="Calibri" panose="020F0502020204030204" pitchFamily="34" charset="0"/>
                <a:ea typeface="Calibri" panose="020F0502020204030204" pitchFamily="34" charset="0"/>
                <a:cs typeface="Times New Roman" panose="02020603050405020304" pitchFamily="18" charset="0"/>
              </a:rPr>
              <a:t>Foregående og aktuel undervisning af lav kvalitet </a:t>
            </a:r>
            <a:r>
              <a:rPr lang="da-DK" dirty="0"/>
              <a:t>….</a:t>
            </a:r>
            <a:endParaRPr lang="da-DK" sz="1800" dirty="0">
              <a:effectLst/>
              <a:latin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E4A3D-D0AE-4FA3-BE1D-6B02EFC69C3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70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Clr>
                <a:srgbClr val="929292"/>
              </a:buClr>
              <a:buSzPct val="60000"/>
              <a:buNone/>
            </a:pPr>
            <a:r>
              <a:rPr lang="da-DK" altLang="da-DK" sz="1600" u="sng" dirty="0">
                <a:solidFill>
                  <a:schemeClr val="tx1"/>
                </a:solidFill>
              </a:rPr>
              <a:t>Fra Lindenskov (2010)</a:t>
            </a:r>
          </a:p>
          <a:p>
            <a:pPr>
              <a:buClr>
                <a:srgbClr val="929292"/>
              </a:buClr>
              <a:buSzPct val="60000"/>
              <a:buFont typeface="Arial" panose="020B0604020202020204" pitchFamily="34" charset="0"/>
              <a:buChar char="•"/>
            </a:pPr>
            <a:r>
              <a:rPr lang="da-DK" altLang="da-DK" sz="1600" dirty="0">
                <a:solidFill>
                  <a:schemeClr val="tx1"/>
                </a:solidFill>
              </a:rPr>
              <a:t>Didaktisk begreb</a:t>
            </a:r>
          </a:p>
          <a:p>
            <a:pPr>
              <a:buClr>
                <a:srgbClr val="929292"/>
              </a:buClr>
              <a:buSzPct val="60000"/>
              <a:buFont typeface="Arial" panose="020B0604020202020204" pitchFamily="34" charset="0"/>
              <a:buChar char="•"/>
            </a:pPr>
            <a:r>
              <a:rPr lang="da-DK" altLang="da-DK" sz="1600" dirty="0">
                <a:solidFill>
                  <a:schemeClr val="tx1"/>
                </a:solidFill>
              </a:rPr>
              <a:t>Udgangspunktet er ikke eleven, men elevens møde med matematikken i skolesammenhæng.</a:t>
            </a:r>
          </a:p>
          <a:p>
            <a:pPr>
              <a:buClr>
                <a:srgbClr val="929292"/>
              </a:buClr>
              <a:buSzPct val="60000"/>
              <a:buFont typeface="Arial" panose="020B0604020202020204" pitchFamily="34" charset="0"/>
              <a:buChar char="•"/>
            </a:pPr>
            <a:r>
              <a:rPr lang="da-DK" altLang="da-DK" sz="1600" dirty="0">
                <a:solidFill>
                  <a:schemeClr val="tx1"/>
                </a:solidFill>
              </a:rPr>
              <a:t>Alle elever kan falde i regnehullet</a:t>
            </a:r>
          </a:p>
          <a:p>
            <a:pPr>
              <a:buClr>
                <a:srgbClr val="929292"/>
              </a:buClr>
              <a:buSzPct val="60000"/>
              <a:buFont typeface="Arial" panose="020B0604020202020204" pitchFamily="34" charset="0"/>
              <a:buChar char="•"/>
            </a:pPr>
            <a:r>
              <a:rPr lang="da-DK" altLang="da-DK" sz="1600" dirty="0">
                <a:solidFill>
                  <a:schemeClr val="tx1"/>
                </a:solidFill>
              </a:rPr>
              <a:t>Der findes ikke elever der overhovedet ingenting ved og kan og vil med hensyn til matematik</a:t>
            </a:r>
          </a:p>
          <a:p>
            <a:pPr>
              <a:buClr>
                <a:srgbClr val="929292"/>
              </a:buClr>
              <a:buSzPct val="60000"/>
              <a:buFont typeface="Arial" panose="020B0604020202020204" pitchFamily="34" charset="0"/>
              <a:buChar char="•"/>
            </a:pPr>
            <a:r>
              <a:rPr lang="da-DK" altLang="da-DK" sz="1600" dirty="0">
                <a:solidFill>
                  <a:schemeClr val="tx1"/>
                </a:solidFill>
              </a:rPr>
              <a:t>Det er når man fokuserer på specifikt fagligt indhold, at man kan præcisere vanskelighederne og samtidig få øje på, hvad der lykkes og finde inspiration til, hvad der potentielt kan lykkes</a:t>
            </a:r>
          </a:p>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21</a:t>
            </a:fld>
            <a:endParaRPr lang="en-GB" dirty="0"/>
          </a:p>
        </p:txBody>
      </p:sp>
    </p:spTree>
    <p:extLst>
      <p:ext uri="{BB962C8B-B14F-4D97-AF65-F5344CB8AC3E}">
        <p14:creationId xmlns:p14="http://schemas.microsoft.com/office/powerpoint/2010/main" val="92998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Clr>
                <a:srgbClr val="929292"/>
              </a:buClr>
              <a:buSzPct val="60000"/>
              <a:buNone/>
            </a:pPr>
            <a:r>
              <a:rPr lang="da-DK" altLang="da-DK" sz="1600" u="sng" dirty="0">
                <a:solidFill>
                  <a:schemeClr val="tx1"/>
                </a:solidFill>
              </a:rPr>
              <a:t>Fra Lindenskov (2010)</a:t>
            </a:r>
          </a:p>
          <a:p>
            <a:pPr>
              <a:buClr>
                <a:srgbClr val="929292"/>
              </a:buClr>
              <a:buSzPct val="60000"/>
              <a:buFont typeface="Arial" panose="020B0604020202020204" pitchFamily="34" charset="0"/>
              <a:buChar char="•"/>
            </a:pPr>
            <a:r>
              <a:rPr lang="da-DK" altLang="da-DK" sz="1600" dirty="0">
                <a:solidFill>
                  <a:schemeClr val="tx1"/>
                </a:solidFill>
              </a:rPr>
              <a:t>Didaktisk begreb</a:t>
            </a:r>
          </a:p>
          <a:p>
            <a:pPr>
              <a:buClr>
                <a:srgbClr val="929292"/>
              </a:buClr>
              <a:buSzPct val="60000"/>
              <a:buFont typeface="Arial" panose="020B0604020202020204" pitchFamily="34" charset="0"/>
              <a:buChar char="•"/>
            </a:pPr>
            <a:r>
              <a:rPr lang="da-DK" altLang="da-DK" sz="1600" dirty="0">
                <a:solidFill>
                  <a:schemeClr val="tx1"/>
                </a:solidFill>
              </a:rPr>
              <a:t>Udgangspunktet er ikke eleven, men elevens møde med matematikken i skolesammenhæng.</a:t>
            </a:r>
          </a:p>
          <a:p>
            <a:pPr>
              <a:buClr>
                <a:srgbClr val="929292"/>
              </a:buClr>
              <a:buSzPct val="60000"/>
              <a:buFont typeface="Arial" panose="020B0604020202020204" pitchFamily="34" charset="0"/>
              <a:buChar char="•"/>
            </a:pPr>
            <a:r>
              <a:rPr lang="da-DK" altLang="da-DK" sz="1600" dirty="0">
                <a:solidFill>
                  <a:schemeClr val="tx1"/>
                </a:solidFill>
              </a:rPr>
              <a:t>Alle elever kan falde i regnehullet (også de højtflyvende elever)</a:t>
            </a:r>
          </a:p>
          <a:p>
            <a:pPr>
              <a:buClr>
                <a:srgbClr val="929292"/>
              </a:buClr>
              <a:buSzPct val="60000"/>
              <a:buFont typeface="Arial" panose="020B0604020202020204" pitchFamily="34" charset="0"/>
              <a:buChar char="•"/>
            </a:pPr>
            <a:r>
              <a:rPr lang="da-DK" altLang="da-DK" sz="1600" dirty="0">
                <a:solidFill>
                  <a:schemeClr val="tx1"/>
                </a:solidFill>
              </a:rPr>
              <a:t>Der findes ikke elever der overhovedet ingenting ved og kan og vil med hensyn til matematik</a:t>
            </a:r>
          </a:p>
          <a:p>
            <a:pPr>
              <a:buClr>
                <a:srgbClr val="929292"/>
              </a:buClr>
              <a:buSzPct val="60000"/>
              <a:buFont typeface="Arial" panose="020B0604020202020204" pitchFamily="34" charset="0"/>
              <a:buChar char="•"/>
            </a:pPr>
            <a:r>
              <a:rPr lang="da-DK" altLang="da-DK" sz="1600" dirty="0">
                <a:solidFill>
                  <a:schemeClr val="tx1"/>
                </a:solidFill>
              </a:rPr>
              <a:t>Det er når man fokuserer på specifikt fagligt indhold, at man kan præcisere vanskelighederne og samtidig få øje på, hvad der lykkes og finde inspiration til, hvad der potentielt kan lykkes</a:t>
            </a:r>
          </a:p>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22</a:t>
            </a:fld>
            <a:endParaRPr lang="en-GB" dirty="0"/>
          </a:p>
        </p:txBody>
      </p:sp>
    </p:spTree>
    <p:extLst>
      <p:ext uri="{BB962C8B-B14F-4D97-AF65-F5344CB8AC3E}">
        <p14:creationId xmlns:p14="http://schemas.microsoft.com/office/powerpoint/2010/main" val="402770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23</a:t>
            </a:fld>
            <a:endParaRPr lang="en-GB" dirty="0"/>
          </a:p>
        </p:txBody>
      </p:sp>
    </p:spTree>
    <p:extLst>
      <p:ext uri="{BB962C8B-B14F-4D97-AF65-F5344CB8AC3E}">
        <p14:creationId xmlns:p14="http://schemas.microsoft.com/office/powerpoint/2010/main" val="413492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13FE33-864C-4EA9-8609-D191B1B18B86}" type="datetime1">
              <a:rPr lang="en-US" smtClean="0"/>
              <a:t>4/12/2024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32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14DD2F9D-E158-497A-8153-97042411CF58}" type="datetime1">
              <a:rPr lang="en-US" smtClean="0"/>
              <a:t>4/12/2024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89129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91D92E45-17CD-41E1-B888-D3800864E315}" type="datetime1">
              <a:rPr lang="en-US" smtClean="0"/>
              <a:t>4/12/2024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09880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96" y="315913"/>
            <a:ext cx="1156001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11068" y="6581497"/>
            <a:ext cx="252066" cy="153888"/>
          </a:xfrm>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2"/>
          </p:nvPr>
        </p:nvSpPr>
        <p:spPr/>
        <p:txBody>
          <a:bodyPr/>
          <a:lstStyle/>
          <a:p>
            <a:fld id="{20DB7351-971E-40A4-8C53-6F6E79676D23}" type="datetime1">
              <a:rPr lang="en-US" smtClean="0"/>
              <a:t>4/12/2024</a:t>
            </a:fld>
            <a:r>
              <a:rPr lang="da-DK"/>
              <a:t>03-12-2020</a:t>
            </a:r>
            <a:endParaRPr lang="da-DK" dirty="0"/>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270215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66AABA94-A594-49D2-AD03-3E29F60D9967}" type="datetime1">
              <a:rPr lang="en-US" smtClean="0"/>
              <a:t>4/12/2024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710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C5CEEF0A-046D-44DB-972C-68E839033B7F}" type="datetime1">
              <a:rPr lang="en-US" smtClean="0"/>
              <a:t>4/12/2024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6256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326EA1C2-BB34-4689-ADEC-82A2E7ED83C9}" type="datetime1">
              <a:rPr lang="en-US" smtClean="0"/>
              <a:t>4/12/2024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178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0FD6CC4-083C-47BA-BD1F-118C4B21F4D1}" type="datetime1">
              <a:rPr lang="en-US" smtClean="0"/>
              <a:t>4/12/2024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9540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D50EE823-AF12-4D49-83D1-5417C1D7FD08}" type="datetime1">
              <a:rPr lang="en-US" smtClean="0"/>
              <a:t>4/12/2024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7191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BD9D77FF-C424-4614-972C-8F8360B15BD3}" type="datetime1">
              <a:rPr lang="en-US" smtClean="0"/>
              <a:t>4/12/2024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04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B40B1006-A545-4042-BCF2-D1094463D366}" type="datetime1">
              <a:rPr lang="en-US" smtClean="0"/>
              <a:t>4/12/2024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597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F30D0BE6-0006-4AB6-B639-45D7B9C874D1}" type="datetime1">
              <a:rPr lang="en-US" smtClean="0"/>
              <a:t>4/12/2024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568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890F8-0D07-4880-81D8-0780EFC51FFC}" type="datetime1">
              <a:rPr lang="en-US" smtClean="0"/>
              <a:t>4/12/2024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31081788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hyperlink" Target="https://dpf.dk/soeg/?q=regnehuller&amp;filter="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matematikdidaktik.dk/aktuelt/norsma-the-nordic-research-network-on-special-needs-education-in-mathematics-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au.dk/lenali@edu.au.d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0D75A5A-1BEA-C948-DD70-29C0E7111B00}"/>
              </a:ext>
            </a:extLst>
          </p:cNvPr>
          <p:cNvSpPr>
            <a:spLocks noGrp="1"/>
          </p:cNvSpPr>
          <p:nvPr>
            <p:ph type="ctrTitle"/>
          </p:nvPr>
        </p:nvSpPr>
        <p:spPr>
          <a:xfrm>
            <a:off x="477981" y="1122363"/>
            <a:ext cx="4023360" cy="3204134"/>
          </a:xfrm>
        </p:spPr>
        <p:txBody>
          <a:bodyPr anchor="b">
            <a:normAutofit/>
          </a:bodyPr>
          <a:lstStyle/>
          <a:p>
            <a:br>
              <a:rPr lang="en-US" sz="2600" dirty="0">
                <a:effectLst/>
                <a:latin typeface="Calibri" panose="020F0502020204030204" pitchFamily="34" charset="0"/>
                <a:ea typeface="Calibri" panose="020F0502020204030204" pitchFamily="34" charset="0"/>
              </a:rPr>
            </a:br>
            <a:br>
              <a:rPr lang="en-US" sz="2600" dirty="0">
                <a:effectLst/>
                <a:latin typeface="Calibri" panose="020F0502020204030204" pitchFamily="34" charset="0"/>
                <a:ea typeface="Calibri" panose="020F0502020204030204" pitchFamily="34" charset="0"/>
              </a:rPr>
            </a:br>
            <a:br>
              <a:rPr lang="en-US" sz="2600" dirty="0">
                <a:effectLst/>
                <a:latin typeface="Calibri" panose="020F0502020204030204" pitchFamily="34" charset="0"/>
                <a:ea typeface="Calibri" panose="020F0502020204030204" pitchFamily="34" charset="0"/>
              </a:rPr>
            </a:br>
            <a:r>
              <a:rPr lang="en-US" sz="2600" dirty="0">
                <a:latin typeface="Calibri" panose="020F0502020204030204" pitchFamily="34" charset="0"/>
                <a:ea typeface="Calibri" panose="020F0502020204030204" pitchFamily="34" charset="0"/>
              </a:rPr>
              <a:t>H</a:t>
            </a:r>
            <a:r>
              <a:rPr lang="en-US" sz="2600" dirty="0">
                <a:effectLst/>
                <a:latin typeface="Calibri" panose="020F0502020204030204" pitchFamily="34" charset="0"/>
                <a:ea typeface="Calibri" panose="020F0502020204030204" pitchFamily="34" charset="0"/>
              </a:rPr>
              <a:t>ur </a:t>
            </a:r>
            <a:r>
              <a:rPr lang="en-US" sz="2600" dirty="0" err="1">
                <a:effectLst/>
                <a:latin typeface="Calibri" panose="020F0502020204030204" pitchFamily="34" charset="0"/>
                <a:ea typeface="Calibri" panose="020F0502020204030204" pitchFamily="34" charset="0"/>
              </a:rPr>
              <a:t>lärare</a:t>
            </a:r>
            <a:r>
              <a:rPr lang="en-US" sz="2600" dirty="0">
                <a:effectLst/>
                <a:latin typeface="Calibri" panose="020F0502020204030204" pitchFamily="34" charset="0"/>
                <a:ea typeface="Calibri" panose="020F0502020204030204" pitchFamily="34" charset="0"/>
              </a:rPr>
              <a:t> </a:t>
            </a:r>
            <a:r>
              <a:rPr lang="en-US" sz="2600" dirty="0" err="1">
                <a:effectLst/>
                <a:latin typeface="Calibri" panose="020F0502020204030204" pitchFamily="34" charset="0"/>
                <a:ea typeface="Calibri" panose="020F0502020204030204" pitchFamily="34" charset="0"/>
              </a:rPr>
              <a:t>bäst</a:t>
            </a:r>
            <a:r>
              <a:rPr lang="en-US" sz="2600" dirty="0">
                <a:effectLst/>
                <a:latin typeface="Calibri" panose="020F0502020204030204" pitchFamily="34" charset="0"/>
                <a:ea typeface="Calibri" panose="020F0502020204030204" pitchFamily="34" charset="0"/>
              </a:rPr>
              <a:t> </a:t>
            </a:r>
            <a:r>
              <a:rPr lang="en-US" sz="2600" dirty="0" err="1">
                <a:effectLst/>
                <a:latin typeface="Calibri" panose="020F0502020204030204" pitchFamily="34" charset="0"/>
                <a:ea typeface="Calibri" panose="020F0502020204030204" pitchFamily="34" charset="0"/>
              </a:rPr>
              <a:t>kan</a:t>
            </a:r>
            <a:r>
              <a:rPr lang="en-US" sz="2600" dirty="0">
                <a:effectLst/>
                <a:latin typeface="Calibri" panose="020F0502020204030204" pitchFamily="34" charset="0"/>
                <a:ea typeface="Calibri" panose="020F0502020204030204" pitchFamily="34" charset="0"/>
              </a:rPr>
              <a:t> </a:t>
            </a:r>
            <a:r>
              <a:rPr lang="en-US" sz="2600" dirty="0" err="1">
                <a:effectLst/>
                <a:latin typeface="Calibri" panose="020F0502020204030204" pitchFamily="34" charset="0"/>
                <a:ea typeface="Calibri" panose="020F0502020204030204" pitchFamily="34" charset="0"/>
              </a:rPr>
              <a:t>stödje</a:t>
            </a:r>
            <a:r>
              <a:rPr lang="en-US" sz="2600" dirty="0">
                <a:effectLst/>
                <a:latin typeface="Calibri" panose="020F0502020204030204" pitchFamily="34" charset="0"/>
                <a:ea typeface="Calibri" panose="020F0502020204030204" pitchFamily="34" charset="0"/>
              </a:rPr>
              <a:t> </a:t>
            </a:r>
            <a:r>
              <a:rPr lang="en-US" sz="2600" dirty="0" err="1">
                <a:effectLst/>
                <a:latin typeface="Calibri" panose="020F0502020204030204" pitchFamily="34" charset="0"/>
                <a:ea typeface="Calibri" panose="020F0502020204030204" pitchFamily="34" charset="0"/>
              </a:rPr>
              <a:t>elever</a:t>
            </a:r>
            <a:r>
              <a:rPr lang="en-US" sz="2600" dirty="0">
                <a:effectLst/>
                <a:latin typeface="Calibri" panose="020F0502020204030204" pitchFamily="34" charset="0"/>
                <a:ea typeface="Calibri" panose="020F0502020204030204" pitchFamily="34" charset="0"/>
              </a:rPr>
              <a:t> med </a:t>
            </a:r>
            <a:r>
              <a:rPr lang="en-US" sz="2600" dirty="0" err="1">
                <a:effectLst/>
                <a:latin typeface="Calibri" panose="020F0502020204030204" pitchFamily="34" charset="0"/>
                <a:ea typeface="Calibri" panose="020F0502020204030204" pitchFamily="34" charset="0"/>
              </a:rPr>
              <a:t>matematiksvårigheter</a:t>
            </a:r>
            <a:br>
              <a:rPr lang="da-DK" sz="2600" dirty="0">
                <a:effectLst/>
                <a:latin typeface="Calibri" panose="020F0502020204030204" pitchFamily="34" charset="0"/>
                <a:ea typeface="Calibri" panose="020F0502020204030204" pitchFamily="34" charset="0"/>
              </a:rPr>
            </a:br>
            <a:endParaRPr lang="da-DK" sz="2600" dirty="0"/>
          </a:p>
        </p:txBody>
      </p:sp>
      <p:sp>
        <p:nvSpPr>
          <p:cNvPr id="3" name="Undertitel 2">
            <a:extLst>
              <a:ext uri="{FF2B5EF4-FFF2-40B4-BE49-F238E27FC236}">
                <a16:creationId xmlns:a16="http://schemas.microsoft.com/office/drawing/2014/main" id="{18560483-2732-00CA-081E-5E3DFF05F2C2}"/>
              </a:ext>
            </a:extLst>
          </p:cNvPr>
          <p:cNvSpPr>
            <a:spLocks noGrp="1"/>
          </p:cNvSpPr>
          <p:nvPr>
            <p:ph type="subTitle" idx="1"/>
          </p:nvPr>
        </p:nvSpPr>
        <p:spPr>
          <a:xfrm>
            <a:off x="477981" y="4872922"/>
            <a:ext cx="3933306" cy="1208141"/>
          </a:xfrm>
        </p:spPr>
        <p:txBody>
          <a:bodyPr>
            <a:normAutofit/>
          </a:bodyPr>
          <a:lstStyle/>
          <a:p>
            <a:pPr>
              <a:lnSpc>
                <a:spcPct val="100000"/>
              </a:lnSpc>
            </a:pPr>
            <a:r>
              <a:rPr lang="da-DK" sz="1700" dirty="0"/>
              <a:t>Lena Lindenskov</a:t>
            </a:r>
          </a:p>
          <a:p>
            <a:pPr>
              <a:lnSpc>
                <a:spcPct val="100000"/>
              </a:lnSpc>
            </a:pPr>
            <a:r>
              <a:rPr lang="da-DK" sz="1700" dirty="0"/>
              <a:t>mail: </a:t>
            </a:r>
            <a:r>
              <a:rPr lang="da-DK" sz="1700" dirty="0" err="1"/>
              <a:t>lenali</a:t>
            </a:r>
            <a:r>
              <a:rPr lang="da-DK" sz="1700" dirty="0"/>
              <a:t>    at     edu.au.dk</a:t>
            </a:r>
          </a:p>
          <a:p>
            <a:pPr>
              <a:lnSpc>
                <a:spcPct val="100000"/>
              </a:lnSpc>
            </a:pPr>
            <a:r>
              <a:rPr lang="da-DK" sz="1700" dirty="0"/>
              <a:t>11 april 2024</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Æstetisk flydende vandfarve og håndskrift">
            <a:extLst>
              <a:ext uri="{FF2B5EF4-FFF2-40B4-BE49-F238E27FC236}">
                <a16:creationId xmlns:a16="http://schemas.microsoft.com/office/drawing/2014/main" id="{C1126038-8A7B-7D8D-9662-92C3141FA964}"/>
              </a:ext>
            </a:extLst>
          </p:cNvPr>
          <p:cNvPicPr>
            <a:picLocks noChangeAspect="1"/>
          </p:cNvPicPr>
          <p:nvPr/>
        </p:nvPicPr>
        <p:blipFill rotWithShape="1">
          <a:blip r:embed="rId2"/>
          <a:srcRect r="22264"/>
          <a:stretch/>
        </p:blipFill>
        <p:spPr>
          <a:xfrm>
            <a:off x="5414356" y="818233"/>
            <a:ext cx="6408836" cy="5070282"/>
          </a:xfrm>
          <a:prstGeom prst="rect">
            <a:avLst/>
          </a:prstGeom>
        </p:spPr>
      </p:pic>
      <p:sp>
        <p:nvSpPr>
          <p:cNvPr id="5" name="Pladsholder til slidenummer 4">
            <a:extLst>
              <a:ext uri="{FF2B5EF4-FFF2-40B4-BE49-F238E27FC236}">
                <a16:creationId xmlns:a16="http://schemas.microsoft.com/office/drawing/2014/main" id="{8EAA81DB-8ED3-7606-F8ED-30B1ED1D1397}"/>
              </a:ext>
            </a:extLst>
          </p:cNvPr>
          <p:cNvSpPr>
            <a:spLocks noGrp="1"/>
          </p:cNvSpPr>
          <p:nvPr>
            <p:ph type="sldNum" sz="quarter" idx="12"/>
          </p:nvPr>
        </p:nvSpPr>
        <p:spPr>
          <a:xfrm>
            <a:off x="9847810" y="6356350"/>
            <a:ext cx="1505989" cy="365125"/>
          </a:xfrm>
        </p:spPr>
        <p:txBody>
          <a:bodyPr>
            <a:normAutofit/>
          </a:bodyPr>
          <a:lstStyle/>
          <a:p>
            <a:pPr>
              <a:spcAft>
                <a:spcPts val="600"/>
              </a:spcAft>
            </a:pPr>
            <a:fld id="{B2DC25EE-239B-4C5F-AAD1-255A7D5F1EE2}" type="slidenum">
              <a:rPr lang="en-US">
                <a:solidFill>
                  <a:schemeClr val="tx2">
                    <a:lumMod val="50000"/>
                    <a:lumOff val="50000"/>
                  </a:schemeClr>
                </a:solidFill>
              </a:rPr>
              <a:pPr>
                <a:spcAft>
                  <a:spcPts val="600"/>
                </a:spcAft>
              </a:pPr>
              <a:t>1</a:t>
            </a:fld>
            <a:endParaRPr lang="en-US">
              <a:solidFill>
                <a:schemeClr val="tx2">
                  <a:lumMod val="50000"/>
                  <a:lumOff val="50000"/>
                </a:schemeClr>
              </a:solidFill>
            </a:endParaRPr>
          </a:p>
        </p:txBody>
      </p:sp>
    </p:spTree>
    <p:extLst>
      <p:ext uri="{BB962C8B-B14F-4D97-AF65-F5344CB8AC3E}">
        <p14:creationId xmlns:p14="http://schemas.microsoft.com/office/powerpoint/2010/main" val="178461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DA418F-7624-FDD7-0478-B3178648B40C}"/>
              </a:ext>
            </a:extLst>
          </p:cNvPr>
          <p:cNvSpPr>
            <a:spLocks noGrp="1"/>
          </p:cNvSpPr>
          <p:nvPr>
            <p:ph type="title"/>
          </p:nvPr>
        </p:nvSpPr>
        <p:spPr/>
        <p:txBody>
          <a:bodyPr/>
          <a:lstStyle/>
          <a:p>
            <a:r>
              <a:rPr lang="da-DK" dirty="0"/>
              <a:t>Skriv et par noter</a:t>
            </a:r>
          </a:p>
        </p:txBody>
      </p:sp>
      <p:sp>
        <p:nvSpPr>
          <p:cNvPr id="3" name="Pladsholder til indhold 2">
            <a:extLst>
              <a:ext uri="{FF2B5EF4-FFF2-40B4-BE49-F238E27FC236}">
                <a16:creationId xmlns:a16="http://schemas.microsoft.com/office/drawing/2014/main" id="{E14907C3-064D-7802-6B6D-F59AAE4D90CE}"/>
              </a:ext>
            </a:extLst>
          </p:cNvPr>
          <p:cNvSpPr>
            <a:spLocks noGrp="1"/>
          </p:cNvSpPr>
          <p:nvPr>
            <p:ph idx="1"/>
          </p:nvPr>
        </p:nvSpPr>
        <p:spPr/>
        <p:txBody>
          <a:bodyPr/>
          <a:lstStyle/>
          <a:p>
            <a:r>
              <a:rPr lang="da-DK" dirty="0"/>
              <a:t>Har I eksempler på voksne, der har matematikangst</a:t>
            </a:r>
          </a:p>
          <a:p>
            <a:r>
              <a:rPr lang="da-DK" dirty="0"/>
              <a:t>Har I oplevet, at øget matematisk selvtillid giver bedre læring (aktiverer erkendelse) og øger deltagelse i undervisningen</a:t>
            </a:r>
          </a:p>
          <a:p>
            <a:endParaRPr lang="da-DK" dirty="0"/>
          </a:p>
        </p:txBody>
      </p:sp>
      <p:sp>
        <p:nvSpPr>
          <p:cNvPr id="4" name="Pladsholder til slidenummer 3">
            <a:extLst>
              <a:ext uri="{FF2B5EF4-FFF2-40B4-BE49-F238E27FC236}">
                <a16:creationId xmlns:a16="http://schemas.microsoft.com/office/drawing/2014/main" id="{DFDB36A6-2DBC-3DD1-B389-A3570F488DD5}"/>
              </a:ext>
            </a:extLst>
          </p:cNvPr>
          <p:cNvSpPr>
            <a:spLocks noGrp="1"/>
          </p:cNvSpPr>
          <p:nvPr>
            <p:ph type="sldNum" sz="quarter" idx="12"/>
          </p:nvPr>
        </p:nvSpPr>
        <p:spPr/>
        <p:txBody>
          <a:bodyPr/>
          <a:lstStyle/>
          <a:p>
            <a:fld id="{B2DC25EE-239B-4C5F-AAD1-255A7D5F1EE2}" type="slidenum">
              <a:rPr lang="en-US" smtClean="0"/>
              <a:t>10</a:t>
            </a:fld>
            <a:endParaRPr lang="en-US"/>
          </a:p>
        </p:txBody>
      </p:sp>
    </p:spTree>
    <p:extLst>
      <p:ext uri="{BB962C8B-B14F-4D97-AF65-F5344CB8AC3E}">
        <p14:creationId xmlns:p14="http://schemas.microsoft.com/office/powerpoint/2010/main" val="396550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E3691-66EF-5CA8-BA7F-291D63E0E09C}"/>
              </a:ext>
            </a:extLst>
          </p:cNvPr>
          <p:cNvSpPr>
            <a:spLocks noGrp="1"/>
          </p:cNvSpPr>
          <p:nvPr>
            <p:ph type="title"/>
          </p:nvPr>
        </p:nvSpPr>
        <p:spPr>
          <a:xfrm>
            <a:off x="1115568" y="548640"/>
            <a:ext cx="10168128" cy="642207"/>
          </a:xfrm>
        </p:spPr>
        <p:txBody>
          <a:bodyPr/>
          <a:lstStyle/>
          <a:p>
            <a:r>
              <a:rPr lang="da-DK" dirty="0"/>
              <a:t>Se her, mens I skriver et par noter</a:t>
            </a:r>
          </a:p>
        </p:txBody>
      </p:sp>
      <p:sp>
        <p:nvSpPr>
          <p:cNvPr id="3" name="Pladsholder til indhold 2">
            <a:extLst>
              <a:ext uri="{FF2B5EF4-FFF2-40B4-BE49-F238E27FC236}">
                <a16:creationId xmlns:a16="http://schemas.microsoft.com/office/drawing/2014/main" id="{4A8599F2-C8E1-2703-0348-2DC520A0DE98}"/>
              </a:ext>
            </a:extLst>
          </p:cNvPr>
          <p:cNvSpPr>
            <a:spLocks noGrp="1"/>
          </p:cNvSpPr>
          <p:nvPr>
            <p:ph sz="half" idx="1"/>
          </p:nvPr>
        </p:nvSpPr>
        <p:spPr>
          <a:xfrm>
            <a:off x="287080" y="2478024"/>
            <a:ext cx="4295554" cy="3694176"/>
          </a:xfrm>
        </p:spPr>
        <p:txBody>
          <a:bodyPr>
            <a:normAutofit fontScale="77500" lnSpcReduction="20000"/>
          </a:bodyPr>
          <a:lstStyle/>
          <a:p>
            <a:r>
              <a:rPr lang="da-DK" dirty="0"/>
              <a:t>Har I eksempler på voksne, der har matematikangst</a:t>
            </a:r>
          </a:p>
          <a:p>
            <a:endParaRPr lang="da-DK" dirty="0"/>
          </a:p>
          <a:p>
            <a:r>
              <a:rPr lang="da-DK" dirty="0"/>
              <a:t>Har I oplevet, at øget matematisk selvtillid giver bedre læring og øger deltagelse i undervisningen</a:t>
            </a:r>
          </a:p>
          <a:p>
            <a:endParaRPr lang="da-DK" dirty="0"/>
          </a:p>
        </p:txBody>
      </p:sp>
      <p:sp>
        <p:nvSpPr>
          <p:cNvPr id="4" name="Pladsholder til indhold 3">
            <a:extLst>
              <a:ext uri="{FF2B5EF4-FFF2-40B4-BE49-F238E27FC236}">
                <a16:creationId xmlns:a16="http://schemas.microsoft.com/office/drawing/2014/main" id="{AC3DE195-9BD6-75A8-09DE-061232D7E220}"/>
              </a:ext>
            </a:extLst>
          </p:cNvPr>
          <p:cNvSpPr>
            <a:spLocks noGrp="1"/>
          </p:cNvSpPr>
          <p:nvPr>
            <p:ph sz="half" idx="2"/>
          </p:nvPr>
        </p:nvSpPr>
        <p:spPr>
          <a:xfrm>
            <a:off x="4497572" y="2105247"/>
            <a:ext cx="7694428" cy="4616228"/>
          </a:xfrm>
        </p:spPr>
        <p:txBody>
          <a:bodyPr>
            <a:normAutofit fontScale="77500" lnSpcReduction="20000"/>
          </a:bodyPr>
          <a:lstStyle/>
          <a:p>
            <a:pPr marL="342900" lvl="0" indent="-342900">
              <a:lnSpc>
                <a:spcPct val="120000"/>
              </a:lnSpc>
              <a:spcAft>
                <a:spcPts val="800"/>
              </a:spcAft>
              <a:tabLst>
                <a:tab pos="457200" algn="l"/>
              </a:tabLst>
            </a:pP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Elever i matematikvanskeligheder udviser højere ængstelse og </a:t>
            </a:r>
            <a:r>
              <a:rPr lang="da-DK" sz="2400" kern="100" dirty="0">
                <a:latin typeface="Calibri" panose="020F0502020204030204" pitchFamily="34" charset="0"/>
                <a:ea typeface="Calibri" panose="020F0502020204030204" pitchFamily="34" charset="0"/>
                <a:cs typeface="Times New Roman" panose="02020603050405020304" pitchFamily="18" charset="0"/>
              </a:rPr>
              <a:t>flere opmærksomhedsproblemer </a:t>
            </a:r>
          </a:p>
          <a:p>
            <a:pPr marL="342900" indent="-342900">
              <a:lnSpc>
                <a:spcPct val="120000"/>
              </a:lnSpc>
              <a:spcAft>
                <a:spcPts val="800"/>
              </a:spcAft>
              <a:tabLst>
                <a:tab pos="457200" algn="l"/>
              </a:tabLst>
            </a:pP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Elever i matematikvanskeligheder kan have følelse af sorgfuldhed og af ikke at slå til intellektuelt</a:t>
            </a:r>
          </a:p>
          <a:p>
            <a:pPr marL="342900" lvl="0" indent="-342900">
              <a:lnSpc>
                <a:spcPct val="120000"/>
              </a:lnSpc>
              <a:spcAft>
                <a:spcPts val="800"/>
              </a:spcAft>
              <a:tabLst>
                <a:tab pos="457200" algn="l"/>
              </a:tabLst>
            </a:pP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Internalisering af problemer, kan erodere selvværd og faglig motivation</a:t>
            </a:r>
            <a:endParaRPr lang="da-DK" sz="24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20000"/>
              </a:lnSpc>
              <a:spcAft>
                <a:spcPts val="800"/>
              </a:spcAft>
              <a:tabLst>
                <a:tab pos="457200" algn="l"/>
              </a:tabLst>
            </a:pP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Math </a:t>
            </a:r>
            <a:r>
              <a:rPr lang="da-DK" sz="2400" kern="100" dirty="0" err="1">
                <a:effectLst/>
                <a:latin typeface="Calibri" panose="020F0502020204030204" pitchFamily="34" charset="0"/>
                <a:ea typeface="Calibri" panose="020F0502020204030204" pitchFamily="34" charset="0"/>
                <a:cs typeface="Times New Roman" panose="02020603050405020304" pitchFamily="18" charset="0"/>
              </a:rPr>
              <a:t>anxiety</a:t>
            </a: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da-DK" sz="2400" kern="100" dirty="0">
                <a:latin typeface="Calibri" panose="020F0502020204030204" pitchFamily="34" charset="0"/>
                <a:ea typeface="Calibri" panose="020F0502020204030204" pitchFamily="34" charset="0"/>
                <a:cs typeface="Times New Roman" panose="02020603050405020304" pitchFamily="18" charset="0"/>
              </a:rPr>
              <a:t>kan hæmme læring og motivation for alle elever</a:t>
            </a: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20000"/>
              </a:lnSpc>
              <a:spcAft>
                <a:spcPts val="800"/>
              </a:spcAft>
              <a:tabLst>
                <a:tab pos="457200" algn="l"/>
              </a:tabLst>
            </a:pP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Øget matematisk selvtillid og øget selvregulering aktiverer erkendelse og deltagelsesadfærd</a:t>
            </a:r>
          </a:p>
          <a:p>
            <a:r>
              <a:rPr lang="da-DK" sz="2400" kern="100" dirty="0">
                <a:effectLst/>
                <a:latin typeface="Calibri" panose="020F0502020204030204" pitchFamily="34" charset="0"/>
                <a:ea typeface="Calibri" panose="020F0502020204030204" pitchFamily="34" charset="0"/>
                <a:cs typeface="Times New Roman" panose="02020603050405020304" pitchFamily="18" charset="0"/>
              </a:rPr>
              <a:t>  Stress påvirker koncentration og arbejdshukommelse, hvilket påvirker præstation</a:t>
            </a:r>
          </a:p>
          <a:p>
            <a:r>
              <a:rPr lang="da-DK" sz="2400" kern="100" dirty="0">
                <a:effectLst/>
                <a:latin typeface="Calibri" panose="020F0502020204030204" pitchFamily="34" charset="0"/>
                <a:ea typeface="Calibri" panose="020F0502020204030204" pitchFamily="34" charset="0"/>
                <a:cs typeface="Times New Roman" panose="02020603050405020304" pitchFamily="18" charset="0"/>
              </a:rPr>
              <a:t>  Information om testresultater kan påvirke udvikling af præstation </a:t>
            </a:r>
          </a:p>
          <a:p>
            <a:pPr marL="342900" indent="-342900">
              <a:lnSpc>
                <a:spcPct val="120000"/>
              </a:lnSpc>
              <a:spcAft>
                <a:spcPts val="800"/>
              </a:spcAft>
              <a:tabLst>
                <a:tab pos="457200" algn="l"/>
              </a:tabLst>
            </a:pPr>
            <a:endParaRPr lang="da-DK"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5" name="Pladsholder til slidenummer 4">
            <a:extLst>
              <a:ext uri="{FF2B5EF4-FFF2-40B4-BE49-F238E27FC236}">
                <a16:creationId xmlns:a16="http://schemas.microsoft.com/office/drawing/2014/main" id="{FE4B4395-F935-420B-C227-C5D5EB60E6AE}"/>
              </a:ext>
            </a:extLst>
          </p:cNvPr>
          <p:cNvSpPr>
            <a:spLocks noGrp="1"/>
          </p:cNvSpPr>
          <p:nvPr>
            <p:ph type="sldNum" sz="quarter" idx="12"/>
          </p:nvPr>
        </p:nvSpPr>
        <p:spPr/>
        <p:txBody>
          <a:bodyPr/>
          <a:lstStyle/>
          <a:p>
            <a:fld id="{B2DC25EE-239B-4C5F-AAD1-255A7D5F1EE2}" type="slidenum">
              <a:rPr lang="en-US" smtClean="0"/>
              <a:t>11</a:t>
            </a:fld>
            <a:endParaRPr lang="en-US"/>
          </a:p>
        </p:txBody>
      </p:sp>
    </p:spTree>
    <p:extLst>
      <p:ext uri="{BB962C8B-B14F-4D97-AF65-F5344CB8AC3E}">
        <p14:creationId xmlns:p14="http://schemas.microsoft.com/office/powerpoint/2010/main" val="322134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00AE4-19D5-71CC-7AE3-2C17C7868F51}"/>
              </a:ext>
            </a:extLst>
          </p:cNvPr>
          <p:cNvSpPr>
            <a:spLocks noGrp="1"/>
          </p:cNvSpPr>
          <p:nvPr>
            <p:ph type="title"/>
          </p:nvPr>
        </p:nvSpPr>
        <p:spPr>
          <a:xfrm>
            <a:off x="838200" y="548640"/>
            <a:ext cx="10445496" cy="1179576"/>
          </a:xfrm>
        </p:spPr>
        <p:txBody>
          <a:bodyPr/>
          <a:lstStyle/>
          <a:p>
            <a:r>
              <a:rPr lang="da-DK" dirty="0"/>
              <a:t>Sociologiske perspektiver</a:t>
            </a:r>
          </a:p>
        </p:txBody>
      </p:sp>
      <p:sp>
        <p:nvSpPr>
          <p:cNvPr id="3" name="Pladsholder til indhold 2">
            <a:extLst>
              <a:ext uri="{FF2B5EF4-FFF2-40B4-BE49-F238E27FC236}">
                <a16:creationId xmlns:a16="http://schemas.microsoft.com/office/drawing/2014/main" id="{E02F36D4-40CC-71EF-5B65-222DDACF067E}"/>
              </a:ext>
            </a:extLst>
          </p:cNvPr>
          <p:cNvSpPr>
            <a:spLocks noGrp="1"/>
          </p:cNvSpPr>
          <p:nvPr>
            <p:ph idx="1"/>
          </p:nvPr>
        </p:nvSpPr>
        <p:spPr>
          <a:xfrm>
            <a:off x="838200" y="1464906"/>
            <a:ext cx="8315131" cy="5122506"/>
          </a:xfrm>
        </p:spPr>
        <p:txBody>
          <a:bodyPr>
            <a:normAutofit fontScale="92500" lnSpcReduction="20000"/>
          </a:bodyPr>
          <a:lstStyle/>
          <a:p>
            <a:pPr marL="0" indent="0">
              <a:buNone/>
            </a:pPr>
            <a:r>
              <a:rPr lang="da-DK" sz="2400" dirty="0"/>
              <a:t>Omhandler </a:t>
            </a:r>
            <a:r>
              <a:rPr lang="da-DK" sz="2400" b="1" dirty="0"/>
              <a:t>børns </a:t>
            </a:r>
            <a:r>
              <a:rPr lang="da-DK" sz="2400" dirty="0" err="1"/>
              <a:t>s</a:t>
            </a:r>
            <a:r>
              <a:rPr lang="da-DK" sz="2400" dirty="0" err="1">
                <a:effectLst/>
                <a:ea typeface="Calibri" panose="020F0502020204030204" pitchFamily="34" charset="0"/>
                <a:cs typeface="Times New Roman" panose="02020603050405020304" pitchFamily="18" charset="0"/>
              </a:rPr>
              <a:t>ocio-økonomisk</a:t>
            </a:r>
            <a:r>
              <a:rPr lang="da-DK" sz="2400" dirty="0">
                <a:effectLst/>
                <a:ea typeface="Calibri" panose="020F0502020204030204" pitchFamily="34" charset="0"/>
                <a:cs typeface="Times New Roman" panose="02020603050405020304" pitchFamily="18" charset="0"/>
              </a:rPr>
              <a:t> status, etnicitet og sprog talt i hjemmet, køn, land-by</a:t>
            </a:r>
            <a:r>
              <a:rPr lang="da-DK" sz="2400" dirty="0">
                <a:ea typeface="Calibri" panose="020F0502020204030204" pitchFamily="34" charset="0"/>
                <a:cs typeface="Times New Roman" panose="02020603050405020304" pitchFamily="18" charset="0"/>
              </a:rPr>
              <a:t> og</a:t>
            </a:r>
            <a:r>
              <a:rPr lang="da-DK" sz="2400" dirty="0">
                <a:effectLst/>
                <a:ea typeface="Calibri" panose="020F0502020204030204" pitchFamily="34" charset="0"/>
                <a:cs typeface="Times New Roman" panose="02020603050405020304" pitchFamily="18" charset="0"/>
              </a:rPr>
              <a:t> region</a:t>
            </a:r>
            <a:endParaRPr lang="da-DK" sz="2400" b="1" dirty="0"/>
          </a:p>
          <a:p>
            <a:pPr marL="0" indent="0">
              <a:buNone/>
            </a:pPr>
            <a:endParaRPr lang="da-DK" sz="2400" dirty="0"/>
          </a:p>
          <a:p>
            <a:pPr marL="0" indent="0">
              <a:buNone/>
            </a:pPr>
            <a:r>
              <a:rPr lang="da-DK" sz="2400" dirty="0"/>
              <a:t>Der er påvist indvirkning på </a:t>
            </a:r>
            <a:r>
              <a:rPr lang="da-DK" b="1" dirty="0"/>
              <a:t>børns</a:t>
            </a:r>
            <a:r>
              <a:rPr lang="da-DK" sz="2400" dirty="0"/>
              <a:t> læring fra </a:t>
            </a:r>
          </a:p>
          <a:p>
            <a:pPr marL="457200" indent="-457200">
              <a:buFont typeface="+mj-lt"/>
              <a:buAutoNum type="arabicPeriod"/>
            </a:pPr>
            <a:r>
              <a:rPr lang="da-DK" sz="2400" dirty="0"/>
              <a:t>Hjemmesamtaler og -aktiviteters matematikindhold og dettes relation til skolematematik </a:t>
            </a:r>
          </a:p>
          <a:p>
            <a:pPr marL="457200" indent="-457200">
              <a:buFont typeface="+mj-lt"/>
              <a:buAutoNum type="arabicPeriod"/>
            </a:pPr>
            <a:r>
              <a:rPr lang="da-DK" sz="2400" dirty="0">
                <a:effectLst/>
                <a:ea typeface="Calibri" panose="020F0502020204030204" pitchFamily="34" charset="0"/>
                <a:cs typeface="Times New Roman" panose="02020603050405020304" pitchFamily="18" charset="0"/>
              </a:rPr>
              <a:t>Forældres opfattelse af vigtigheden af matematik og af succes-forventning </a:t>
            </a:r>
          </a:p>
          <a:p>
            <a:pPr marL="457200" indent="-457200">
              <a:buFont typeface="+mj-lt"/>
              <a:buAutoNum type="arabicPeriod"/>
            </a:pPr>
            <a:r>
              <a:rPr lang="da-DK" sz="2400" dirty="0"/>
              <a:t>Tiltro til egne evner og frygt for at fejle  - og det er kønnet og socioøkonomisk</a:t>
            </a:r>
          </a:p>
          <a:p>
            <a:pPr marL="457200" indent="-457200">
              <a:lnSpc>
                <a:spcPct val="110000"/>
              </a:lnSpc>
              <a:buFont typeface="+mj-lt"/>
              <a:buAutoNum type="arabicPeriod"/>
            </a:pPr>
            <a:r>
              <a:rPr lang="da-DK" sz="2400" dirty="0">
                <a:effectLst/>
                <a:ea typeface="Calibri" panose="020F0502020204030204" pitchFamily="34" charset="0"/>
                <a:cs typeface="Times New Roman" panose="02020603050405020304" pitchFamily="18" charset="0"/>
              </a:rPr>
              <a:t>Skolens forventning om elevens sprogforståelse og evne til at </a:t>
            </a:r>
            <a:r>
              <a:rPr lang="da-DK" sz="2400" dirty="0" err="1">
                <a:effectLst/>
                <a:ea typeface="Calibri" panose="020F0502020204030204" pitchFamily="34" charset="0"/>
                <a:cs typeface="Times New Roman" panose="02020603050405020304" pitchFamily="18" charset="0"/>
              </a:rPr>
              <a:t>sammenknytte</a:t>
            </a:r>
            <a:r>
              <a:rPr lang="da-DK" sz="2400" dirty="0">
                <a:effectLst/>
                <a:ea typeface="Calibri" panose="020F0502020204030204" pitchFamily="34" charset="0"/>
                <a:cs typeface="Times New Roman" panose="02020603050405020304" pitchFamily="18" charset="0"/>
              </a:rPr>
              <a:t> kontekster i matematikundervisning med elevens hverdagserfaringer </a:t>
            </a:r>
          </a:p>
          <a:p>
            <a:endParaRPr lang="da-DK" dirty="0"/>
          </a:p>
        </p:txBody>
      </p:sp>
      <p:sp>
        <p:nvSpPr>
          <p:cNvPr id="4" name="Pladsholder til slidenummer 3">
            <a:extLst>
              <a:ext uri="{FF2B5EF4-FFF2-40B4-BE49-F238E27FC236}">
                <a16:creationId xmlns:a16="http://schemas.microsoft.com/office/drawing/2014/main" id="{E50D552A-33C9-A204-E1EA-611EBE37776C}"/>
              </a:ext>
            </a:extLst>
          </p:cNvPr>
          <p:cNvSpPr>
            <a:spLocks noGrp="1"/>
          </p:cNvSpPr>
          <p:nvPr>
            <p:ph type="sldNum" sz="quarter" idx="12"/>
          </p:nvPr>
        </p:nvSpPr>
        <p:spPr/>
        <p:txBody>
          <a:bodyPr/>
          <a:lstStyle/>
          <a:p>
            <a:fld id="{B2DC25EE-239B-4C5F-AAD1-255A7D5F1EE2}" type="slidenum">
              <a:rPr lang="en-US" smtClean="0"/>
              <a:t>12</a:t>
            </a:fld>
            <a:endParaRPr lang="en-US"/>
          </a:p>
        </p:txBody>
      </p:sp>
      <p:sp>
        <p:nvSpPr>
          <p:cNvPr id="5" name="Pladsholder til sidefod 4">
            <a:extLst>
              <a:ext uri="{FF2B5EF4-FFF2-40B4-BE49-F238E27FC236}">
                <a16:creationId xmlns:a16="http://schemas.microsoft.com/office/drawing/2014/main" id="{F9E17500-34F9-3635-2667-315C7C455B79}"/>
              </a:ext>
            </a:extLst>
          </p:cNvPr>
          <p:cNvSpPr>
            <a:spLocks noGrp="1"/>
          </p:cNvSpPr>
          <p:nvPr>
            <p:ph type="ftr" sz="quarter" idx="11"/>
          </p:nvPr>
        </p:nvSpPr>
        <p:spPr/>
        <p:txBody>
          <a:bodyPr/>
          <a:lstStyle/>
          <a:p>
            <a:r>
              <a:rPr lang="en-US"/>
              <a:t>Lindenskov, Lindhardt, juni 2023</a:t>
            </a:r>
          </a:p>
        </p:txBody>
      </p:sp>
    </p:spTree>
    <p:extLst>
      <p:ext uri="{BB962C8B-B14F-4D97-AF65-F5344CB8AC3E}">
        <p14:creationId xmlns:p14="http://schemas.microsoft.com/office/powerpoint/2010/main" val="2784704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E13D8-A945-A322-3F35-81CFBFD816C9}"/>
              </a:ext>
            </a:extLst>
          </p:cNvPr>
          <p:cNvSpPr>
            <a:spLocks noGrp="1"/>
          </p:cNvSpPr>
          <p:nvPr>
            <p:ph type="title"/>
          </p:nvPr>
        </p:nvSpPr>
        <p:spPr/>
        <p:txBody>
          <a:bodyPr/>
          <a:lstStyle/>
          <a:p>
            <a:r>
              <a:rPr lang="da-DK" dirty="0"/>
              <a:t>Skriv et par noter</a:t>
            </a:r>
          </a:p>
        </p:txBody>
      </p:sp>
      <p:sp>
        <p:nvSpPr>
          <p:cNvPr id="3" name="Pladsholder til indhold 2">
            <a:extLst>
              <a:ext uri="{FF2B5EF4-FFF2-40B4-BE49-F238E27FC236}">
                <a16:creationId xmlns:a16="http://schemas.microsoft.com/office/drawing/2014/main" id="{A6F9D99D-956C-6A58-7073-DD41F5EA6B4F}"/>
              </a:ext>
            </a:extLst>
          </p:cNvPr>
          <p:cNvSpPr>
            <a:spLocks noGrp="1"/>
          </p:cNvSpPr>
          <p:nvPr>
            <p:ph idx="1"/>
          </p:nvPr>
        </p:nvSpPr>
        <p:spPr/>
        <p:txBody>
          <a:bodyPr/>
          <a:lstStyle/>
          <a:p>
            <a:r>
              <a:rPr lang="da-DK" dirty="0"/>
              <a:t>Ser I nogle af de sociologiske perspektiver 1, 2, 3 og 4 om VOKSNES </a:t>
            </a:r>
            <a:r>
              <a:rPr lang="da-DK" dirty="0" err="1"/>
              <a:t>matematiksvårigheter</a:t>
            </a:r>
            <a:r>
              <a:rPr lang="da-DK" dirty="0"/>
              <a:t>? </a:t>
            </a:r>
          </a:p>
        </p:txBody>
      </p:sp>
      <p:sp>
        <p:nvSpPr>
          <p:cNvPr id="4" name="Pladsholder til slidenummer 3">
            <a:extLst>
              <a:ext uri="{FF2B5EF4-FFF2-40B4-BE49-F238E27FC236}">
                <a16:creationId xmlns:a16="http://schemas.microsoft.com/office/drawing/2014/main" id="{D730D333-F174-A91A-A817-CF331A4DA960}"/>
              </a:ext>
            </a:extLst>
          </p:cNvPr>
          <p:cNvSpPr>
            <a:spLocks noGrp="1"/>
          </p:cNvSpPr>
          <p:nvPr>
            <p:ph type="sldNum" sz="quarter" idx="12"/>
          </p:nvPr>
        </p:nvSpPr>
        <p:spPr/>
        <p:txBody>
          <a:bodyPr/>
          <a:lstStyle/>
          <a:p>
            <a:fld id="{B2DC25EE-239B-4C5F-AAD1-255A7D5F1EE2}" type="slidenum">
              <a:rPr lang="en-US" smtClean="0"/>
              <a:t>13</a:t>
            </a:fld>
            <a:endParaRPr lang="en-US"/>
          </a:p>
        </p:txBody>
      </p:sp>
    </p:spTree>
    <p:extLst>
      <p:ext uri="{BB962C8B-B14F-4D97-AF65-F5344CB8AC3E}">
        <p14:creationId xmlns:p14="http://schemas.microsoft.com/office/powerpoint/2010/main" val="3870285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3B30D-5538-D9D1-9A95-447BF6F9ECE8}"/>
              </a:ext>
            </a:extLst>
          </p:cNvPr>
          <p:cNvSpPr>
            <a:spLocks noGrp="1"/>
          </p:cNvSpPr>
          <p:nvPr>
            <p:ph type="title"/>
          </p:nvPr>
        </p:nvSpPr>
        <p:spPr/>
        <p:txBody>
          <a:bodyPr/>
          <a:lstStyle/>
          <a:p>
            <a:r>
              <a:rPr lang="da-DK" dirty="0"/>
              <a:t>Neurologiske/kognitive perspektiver</a:t>
            </a:r>
          </a:p>
        </p:txBody>
      </p:sp>
      <p:sp>
        <p:nvSpPr>
          <p:cNvPr id="3" name="Pladsholder til indhold 2">
            <a:extLst>
              <a:ext uri="{FF2B5EF4-FFF2-40B4-BE49-F238E27FC236}">
                <a16:creationId xmlns:a16="http://schemas.microsoft.com/office/drawing/2014/main" id="{A62B02A5-BB35-E950-30CF-324941D15279}"/>
              </a:ext>
            </a:extLst>
          </p:cNvPr>
          <p:cNvSpPr>
            <a:spLocks noGrp="1"/>
          </p:cNvSpPr>
          <p:nvPr>
            <p:ph idx="1"/>
          </p:nvPr>
        </p:nvSpPr>
        <p:spPr>
          <a:xfrm>
            <a:off x="838199" y="1345915"/>
            <a:ext cx="8315131" cy="5260368"/>
          </a:xfrm>
        </p:spPr>
        <p:txBody>
          <a:bodyPr>
            <a:normAutofit fontScale="85000" lnSpcReduction="20000"/>
          </a:bodyPr>
          <a:lstStyle/>
          <a:p>
            <a:pPr marL="0" indent="0">
              <a:buNone/>
            </a:pPr>
            <a:endParaRPr lang="da-DK" sz="2000" b="1" dirty="0"/>
          </a:p>
          <a:p>
            <a:pPr marL="0" indent="0">
              <a:buNone/>
            </a:pPr>
            <a:r>
              <a:rPr lang="da-DK" sz="2200" dirty="0"/>
              <a:t>Omhandler bl.a. for talblinde specifikke basale numeriske processer som påvirker læringen i matematik</a:t>
            </a:r>
          </a:p>
          <a:p>
            <a:r>
              <a:rPr lang="da-DK" sz="2200" dirty="0"/>
              <a:t>Sammenligne antal i to mængder</a:t>
            </a:r>
          </a:p>
          <a:p>
            <a:r>
              <a:rPr lang="da-DK" sz="2200" dirty="0"/>
              <a:t>Hurtig og præcis angivelse af antal 1-4 </a:t>
            </a:r>
          </a:p>
          <a:p>
            <a:r>
              <a:rPr lang="da-DK" sz="2200" dirty="0"/>
              <a:t>Forbinde antal og talsymbol</a:t>
            </a:r>
          </a:p>
          <a:p>
            <a:r>
              <a:rPr lang="da-DK" sz="2200" dirty="0"/>
              <a:t>Opfatte tal i rækkefølge</a:t>
            </a:r>
          </a:p>
          <a:p>
            <a:pPr marL="0" indent="0">
              <a:buNone/>
            </a:pPr>
            <a:endParaRPr lang="da-DK" sz="2200" dirty="0"/>
          </a:p>
          <a:p>
            <a:pPr marL="0" indent="0">
              <a:buNone/>
            </a:pPr>
            <a:r>
              <a:rPr lang="da-DK" sz="2200" dirty="0"/>
              <a:t>Omhandler bl.a. for elever med generelle læringsvanskeligheder som påvirker læringen i matematik</a:t>
            </a:r>
          </a:p>
          <a:p>
            <a:r>
              <a:rPr lang="da-DK" sz="2200" dirty="0"/>
              <a:t>Sprogforstyrrelser</a:t>
            </a:r>
          </a:p>
          <a:p>
            <a:r>
              <a:rPr lang="da-DK" sz="2200" dirty="0"/>
              <a:t>Hukommelse</a:t>
            </a:r>
          </a:p>
          <a:p>
            <a:r>
              <a:rPr lang="da-DK" sz="2200" dirty="0"/>
              <a:t>Ræsonnement</a:t>
            </a:r>
          </a:p>
          <a:p>
            <a:r>
              <a:rPr lang="da-DK" sz="2200" dirty="0"/>
              <a:t>Opmærksomhed</a:t>
            </a:r>
          </a:p>
          <a:p>
            <a:pPr marL="0" indent="0">
              <a:buNone/>
            </a:pPr>
            <a:endParaRPr lang="da-DK" sz="2200" dirty="0"/>
          </a:p>
          <a:p>
            <a:pPr marL="0" indent="0">
              <a:buNone/>
            </a:pPr>
            <a:endParaRPr lang="da-DK" sz="2200" b="1" dirty="0"/>
          </a:p>
          <a:p>
            <a:pPr marL="0" indent="0">
              <a:buNone/>
            </a:pPr>
            <a:endParaRPr lang="da-DK" sz="2000" dirty="0"/>
          </a:p>
        </p:txBody>
      </p:sp>
      <p:sp>
        <p:nvSpPr>
          <p:cNvPr id="4" name="Pladsholder til slidenummer 3">
            <a:extLst>
              <a:ext uri="{FF2B5EF4-FFF2-40B4-BE49-F238E27FC236}">
                <a16:creationId xmlns:a16="http://schemas.microsoft.com/office/drawing/2014/main" id="{DD8DBABE-698C-1A85-8680-BEAB20EA6F7A}"/>
              </a:ext>
            </a:extLst>
          </p:cNvPr>
          <p:cNvSpPr>
            <a:spLocks noGrp="1"/>
          </p:cNvSpPr>
          <p:nvPr>
            <p:ph type="sldNum" sz="quarter" idx="12"/>
          </p:nvPr>
        </p:nvSpPr>
        <p:spPr/>
        <p:txBody>
          <a:bodyPr/>
          <a:lstStyle/>
          <a:p>
            <a:fld id="{B2DC25EE-239B-4C5F-AAD1-255A7D5F1EE2}" type="slidenum">
              <a:rPr lang="en-US" smtClean="0"/>
              <a:t>14</a:t>
            </a:fld>
            <a:endParaRPr lang="en-US"/>
          </a:p>
        </p:txBody>
      </p:sp>
      <p:sp>
        <p:nvSpPr>
          <p:cNvPr id="5" name="Pladsholder til sidefod 4">
            <a:extLst>
              <a:ext uri="{FF2B5EF4-FFF2-40B4-BE49-F238E27FC236}">
                <a16:creationId xmlns:a16="http://schemas.microsoft.com/office/drawing/2014/main" id="{92584D0A-BAF0-6BDA-1D00-C478672753AA}"/>
              </a:ext>
            </a:extLst>
          </p:cNvPr>
          <p:cNvSpPr>
            <a:spLocks noGrp="1"/>
          </p:cNvSpPr>
          <p:nvPr>
            <p:ph type="ftr" sz="quarter" idx="11"/>
          </p:nvPr>
        </p:nvSpPr>
        <p:spPr/>
        <p:txBody>
          <a:bodyPr/>
          <a:lstStyle/>
          <a:p>
            <a:r>
              <a:rPr lang="en-US"/>
              <a:t>Lindenskov, Lindhardt, juni 2023</a:t>
            </a:r>
          </a:p>
        </p:txBody>
      </p:sp>
    </p:spTree>
    <p:extLst>
      <p:ext uri="{BB962C8B-B14F-4D97-AF65-F5344CB8AC3E}">
        <p14:creationId xmlns:p14="http://schemas.microsoft.com/office/powerpoint/2010/main" val="65120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CD590-5D0D-CCF8-E5CC-27E0064BB711}"/>
              </a:ext>
            </a:extLst>
          </p:cNvPr>
          <p:cNvSpPr>
            <a:spLocks noGrp="1"/>
          </p:cNvSpPr>
          <p:nvPr>
            <p:ph type="title"/>
          </p:nvPr>
        </p:nvSpPr>
        <p:spPr/>
        <p:txBody>
          <a:bodyPr/>
          <a:lstStyle/>
          <a:p>
            <a:r>
              <a:rPr lang="da-DK" dirty="0"/>
              <a:t>(Matematik)didaktiske perspektiver</a:t>
            </a:r>
          </a:p>
        </p:txBody>
      </p:sp>
      <p:sp>
        <p:nvSpPr>
          <p:cNvPr id="3" name="Pladsholder til indhold 2">
            <a:extLst>
              <a:ext uri="{FF2B5EF4-FFF2-40B4-BE49-F238E27FC236}">
                <a16:creationId xmlns:a16="http://schemas.microsoft.com/office/drawing/2014/main" id="{CDC8CD1A-C11A-2450-6920-7BCC44919F83}"/>
              </a:ext>
            </a:extLst>
          </p:cNvPr>
          <p:cNvSpPr>
            <a:spLocks noGrp="1"/>
          </p:cNvSpPr>
          <p:nvPr>
            <p:ph idx="1"/>
          </p:nvPr>
        </p:nvSpPr>
        <p:spPr>
          <a:xfrm>
            <a:off x="838200" y="1510300"/>
            <a:ext cx="7606004" cy="5178175"/>
          </a:xfrm>
        </p:spPr>
        <p:txBody>
          <a:bodyPr>
            <a:normAutofit fontScale="92500" lnSpcReduction="10000"/>
          </a:bodyPr>
          <a:lstStyle/>
          <a:p>
            <a:pPr marL="0" indent="0">
              <a:buNone/>
            </a:pPr>
            <a:r>
              <a:rPr lang="da-DK" sz="2400" dirty="0">
                <a:latin typeface="Calibri" panose="020F0502020204030204" pitchFamily="34" charset="0"/>
                <a:ea typeface="Calibri" panose="020F0502020204030204" pitchFamily="34" charset="0"/>
                <a:cs typeface="Times New Roman" panose="02020603050405020304" pitchFamily="18" charset="0"/>
              </a:rPr>
              <a:t>Omhandler følgende som påvirker læringen i matematik:</a:t>
            </a:r>
          </a:p>
          <a:p>
            <a:r>
              <a:rPr lang="da-DK" sz="2200" dirty="0"/>
              <a:t>Brug af pseudo-realistiske eksempler</a:t>
            </a:r>
          </a:p>
          <a:p>
            <a:r>
              <a:rPr lang="da-DK" sz="2200" dirty="0"/>
              <a:t>Hvorvidt talsymboler og matematiske symboler står alene</a:t>
            </a:r>
          </a:p>
          <a:p>
            <a:r>
              <a:rPr lang="da-DK" sz="2200" dirty="0"/>
              <a:t>Fokus på udenadslære af procedurer og operationer uden forståelse</a:t>
            </a:r>
          </a:p>
          <a:p>
            <a:r>
              <a:rPr lang="da-DK" sz="2200" dirty="0"/>
              <a:t>Hvorvidt matematiske ‘misforståelser’ afhjælpes</a:t>
            </a:r>
          </a:p>
          <a:p>
            <a:r>
              <a:rPr lang="da-DK" sz="2200" dirty="0"/>
              <a:t>Hvorvidt elevens strategier identificeres og udvikles</a:t>
            </a:r>
          </a:p>
          <a:p>
            <a:r>
              <a:rPr lang="da-DK" sz="2200" dirty="0"/>
              <a:t>Fagopfattelse om opgavespørgsmål med et hurtigt og korrekt svar med en metode</a:t>
            </a:r>
          </a:p>
          <a:p>
            <a:r>
              <a:rPr lang="da-DK" sz="2200" dirty="0"/>
              <a:t>Fagopfattelse om hierarki, abstrakt, symbolsk</a:t>
            </a:r>
          </a:p>
          <a:p>
            <a:r>
              <a:rPr lang="da-DK" sz="2200" dirty="0"/>
              <a:t>Læringsopfattelse om </a:t>
            </a:r>
            <a:r>
              <a:rPr lang="da-DK" sz="2200" dirty="0" err="1"/>
              <a:t>fixed</a:t>
            </a:r>
            <a:r>
              <a:rPr lang="da-DK" sz="2200" dirty="0"/>
              <a:t> mindset</a:t>
            </a:r>
          </a:p>
          <a:p>
            <a:r>
              <a:rPr lang="da-DK" sz="2200" dirty="0"/>
              <a:t>Hvordan læreren orkestrerer</a:t>
            </a:r>
          </a:p>
        </p:txBody>
      </p:sp>
      <p:sp>
        <p:nvSpPr>
          <p:cNvPr id="4" name="Pladsholder til slidenummer 3">
            <a:extLst>
              <a:ext uri="{FF2B5EF4-FFF2-40B4-BE49-F238E27FC236}">
                <a16:creationId xmlns:a16="http://schemas.microsoft.com/office/drawing/2014/main" id="{21A54685-1D2A-3F57-7FF9-51EB0881D0EF}"/>
              </a:ext>
            </a:extLst>
          </p:cNvPr>
          <p:cNvSpPr>
            <a:spLocks noGrp="1"/>
          </p:cNvSpPr>
          <p:nvPr>
            <p:ph type="sldNum" sz="quarter" idx="12"/>
          </p:nvPr>
        </p:nvSpPr>
        <p:spPr/>
        <p:txBody>
          <a:bodyPr/>
          <a:lstStyle/>
          <a:p>
            <a:fld id="{B2DC25EE-239B-4C5F-AAD1-255A7D5F1EE2}" type="slidenum">
              <a:rPr lang="en-US" smtClean="0"/>
              <a:t>15</a:t>
            </a:fld>
            <a:endParaRPr lang="en-US"/>
          </a:p>
        </p:txBody>
      </p:sp>
      <p:sp>
        <p:nvSpPr>
          <p:cNvPr id="5" name="Pladsholder til sidefod 4">
            <a:extLst>
              <a:ext uri="{FF2B5EF4-FFF2-40B4-BE49-F238E27FC236}">
                <a16:creationId xmlns:a16="http://schemas.microsoft.com/office/drawing/2014/main" id="{7E849543-1E28-69C3-A030-EC7706AC9691}"/>
              </a:ext>
            </a:extLst>
          </p:cNvPr>
          <p:cNvSpPr>
            <a:spLocks noGrp="1"/>
          </p:cNvSpPr>
          <p:nvPr>
            <p:ph type="ftr" sz="quarter" idx="11"/>
          </p:nvPr>
        </p:nvSpPr>
        <p:spPr/>
        <p:txBody>
          <a:bodyPr/>
          <a:lstStyle/>
          <a:p>
            <a:r>
              <a:rPr lang="en-US"/>
              <a:t>Lindenskov, Lindhardt, juni 2023</a:t>
            </a:r>
          </a:p>
        </p:txBody>
      </p:sp>
    </p:spTree>
    <p:extLst>
      <p:ext uri="{BB962C8B-B14F-4D97-AF65-F5344CB8AC3E}">
        <p14:creationId xmlns:p14="http://schemas.microsoft.com/office/powerpoint/2010/main" val="343762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9DDE8-E554-71F2-A86A-B716E64DB461}"/>
              </a:ext>
            </a:extLst>
          </p:cNvPr>
          <p:cNvSpPr>
            <a:spLocks noGrp="1"/>
          </p:cNvSpPr>
          <p:nvPr>
            <p:ph type="title"/>
          </p:nvPr>
        </p:nvSpPr>
        <p:spPr/>
        <p:txBody>
          <a:bodyPr/>
          <a:lstStyle/>
          <a:p>
            <a:r>
              <a:rPr lang="da-DK" dirty="0"/>
              <a:t>Hvad kan læreren tænke</a:t>
            </a:r>
          </a:p>
        </p:txBody>
      </p:sp>
      <p:sp>
        <p:nvSpPr>
          <p:cNvPr id="5" name="Pladsholder til tekst 4">
            <a:extLst>
              <a:ext uri="{FF2B5EF4-FFF2-40B4-BE49-F238E27FC236}">
                <a16:creationId xmlns:a16="http://schemas.microsoft.com/office/drawing/2014/main" id="{A79D2174-7DFE-BBB0-56DF-2ABB9C16065A}"/>
              </a:ext>
            </a:extLst>
          </p:cNvPr>
          <p:cNvSpPr>
            <a:spLocks noGrp="1"/>
          </p:cNvSpPr>
          <p:nvPr>
            <p:ph type="body" idx="1"/>
          </p:nvPr>
        </p:nvSpPr>
        <p:spPr>
          <a:xfrm>
            <a:off x="533400" y="1728216"/>
            <a:ext cx="5519928" cy="644434"/>
          </a:xfrm>
        </p:spPr>
        <p:txBody>
          <a:bodyPr/>
          <a:lstStyle/>
          <a:p>
            <a:r>
              <a:rPr lang="da-DK" dirty="0"/>
              <a:t>Om matematikvanskeligheder</a:t>
            </a:r>
          </a:p>
        </p:txBody>
      </p:sp>
      <p:sp>
        <p:nvSpPr>
          <p:cNvPr id="6" name="Pladsholder til indhold 5">
            <a:extLst>
              <a:ext uri="{FF2B5EF4-FFF2-40B4-BE49-F238E27FC236}">
                <a16:creationId xmlns:a16="http://schemas.microsoft.com/office/drawing/2014/main" id="{86C806AD-6059-2C52-FB03-614C0C323A60}"/>
              </a:ext>
            </a:extLst>
          </p:cNvPr>
          <p:cNvSpPr>
            <a:spLocks noGrp="1"/>
          </p:cNvSpPr>
          <p:nvPr>
            <p:ph sz="half" idx="2"/>
          </p:nvPr>
        </p:nvSpPr>
        <p:spPr>
          <a:xfrm>
            <a:off x="533400" y="2372650"/>
            <a:ext cx="5519928" cy="3799550"/>
          </a:xfrm>
        </p:spPr>
        <p:txBody>
          <a:bodyPr>
            <a:normAutofit fontScale="92500" lnSpcReduction="20000"/>
          </a:bodyPr>
          <a:lstStyle/>
          <a:p>
            <a:r>
              <a:rPr lang="da-DK" dirty="0"/>
              <a:t>Selv når det er frustrerende for mig, må jeg ikke blive sur på eleven</a:t>
            </a:r>
          </a:p>
          <a:p>
            <a:r>
              <a:rPr lang="da-DK" dirty="0"/>
              <a:t>Der kan være mange årsager</a:t>
            </a:r>
          </a:p>
          <a:p>
            <a:r>
              <a:rPr lang="da-DK" dirty="0"/>
              <a:t>Elevens årsager må jeg prøve at kompensere for</a:t>
            </a:r>
          </a:p>
          <a:p>
            <a:pPr lvl="1"/>
            <a:r>
              <a:rPr lang="da-DK" dirty="0"/>
              <a:t>Sociale, miljømæssige erfaringer skal opnås i skolen</a:t>
            </a:r>
          </a:p>
          <a:p>
            <a:pPr lvl="1"/>
            <a:r>
              <a:rPr lang="da-DK" dirty="0"/>
              <a:t>Følelsesmæssige problemer skal skolen neddæmpe</a:t>
            </a:r>
          </a:p>
          <a:p>
            <a:pPr lvl="1"/>
            <a:r>
              <a:rPr lang="da-DK" dirty="0"/>
              <a:t>Didaktiske årsager skal skolen minimere </a:t>
            </a:r>
          </a:p>
        </p:txBody>
      </p:sp>
      <p:sp>
        <p:nvSpPr>
          <p:cNvPr id="7" name="Pladsholder til tekst 6">
            <a:extLst>
              <a:ext uri="{FF2B5EF4-FFF2-40B4-BE49-F238E27FC236}">
                <a16:creationId xmlns:a16="http://schemas.microsoft.com/office/drawing/2014/main" id="{D6179FB3-C9BB-52C2-2A34-590FFC7FECBC}"/>
              </a:ext>
            </a:extLst>
          </p:cNvPr>
          <p:cNvSpPr>
            <a:spLocks noGrp="1"/>
          </p:cNvSpPr>
          <p:nvPr>
            <p:ph type="body" sz="quarter" idx="3"/>
          </p:nvPr>
        </p:nvSpPr>
        <p:spPr>
          <a:xfrm>
            <a:off x="6345936" y="1728216"/>
            <a:ext cx="4937760" cy="644434"/>
          </a:xfrm>
        </p:spPr>
        <p:txBody>
          <a:bodyPr/>
          <a:lstStyle/>
          <a:p>
            <a:r>
              <a:rPr lang="da-DK" dirty="0"/>
              <a:t>Om </a:t>
            </a:r>
            <a:r>
              <a:rPr lang="da-DK" dirty="0" err="1"/>
              <a:t>dyskalkuli</a:t>
            </a:r>
            <a:endParaRPr lang="da-DK" dirty="0"/>
          </a:p>
        </p:txBody>
      </p:sp>
      <p:sp>
        <p:nvSpPr>
          <p:cNvPr id="8" name="Pladsholder til indhold 7">
            <a:extLst>
              <a:ext uri="{FF2B5EF4-FFF2-40B4-BE49-F238E27FC236}">
                <a16:creationId xmlns:a16="http://schemas.microsoft.com/office/drawing/2014/main" id="{D9EC5040-76FE-DD64-81EF-46BCF3E953F7}"/>
              </a:ext>
            </a:extLst>
          </p:cNvPr>
          <p:cNvSpPr>
            <a:spLocks noGrp="1"/>
          </p:cNvSpPr>
          <p:nvPr>
            <p:ph sz="quarter" idx="4"/>
          </p:nvPr>
        </p:nvSpPr>
        <p:spPr>
          <a:xfrm>
            <a:off x="6345936" y="2372649"/>
            <a:ext cx="4937760" cy="3799550"/>
          </a:xfrm>
        </p:spPr>
        <p:txBody>
          <a:bodyPr>
            <a:normAutofit fontScale="92500" lnSpcReduction="20000"/>
          </a:bodyPr>
          <a:lstStyle/>
          <a:p>
            <a:r>
              <a:rPr lang="da-DK" dirty="0"/>
              <a:t>Selv når det er frustrerende for mig, må jeg ikke blive sur på eleven</a:t>
            </a:r>
          </a:p>
          <a:p>
            <a:r>
              <a:rPr lang="da-DK" dirty="0"/>
              <a:t>Det er en hjerne der fungerer lidt anderledes end de flestes</a:t>
            </a:r>
          </a:p>
          <a:p>
            <a:r>
              <a:rPr lang="da-DK" dirty="0"/>
              <a:t>Størrelser, tal og beregninger opfattes og behandles anderledes og mange glemmer let fra gang til gang</a:t>
            </a:r>
          </a:p>
          <a:p>
            <a:r>
              <a:rPr lang="da-DK" dirty="0"/>
              <a:t>Andre dele af matematik er ikke ramt</a:t>
            </a:r>
          </a:p>
          <a:p>
            <a:pPr marL="0" indent="0">
              <a:buNone/>
            </a:pPr>
            <a:endParaRPr lang="da-DK" dirty="0"/>
          </a:p>
        </p:txBody>
      </p:sp>
      <p:sp>
        <p:nvSpPr>
          <p:cNvPr id="3" name="Pladsholder til slidenummer 2">
            <a:extLst>
              <a:ext uri="{FF2B5EF4-FFF2-40B4-BE49-F238E27FC236}">
                <a16:creationId xmlns:a16="http://schemas.microsoft.com/office/drawing/2014/main" id="{3E3168D2-F2AD-9EE0-9110-0510EA9D0131}"/>
              </a:ext>
            </a:extLst>
          </p:cNvPr>
          <p:cNvSpPr>
            <a:spLocks noGrp="1"/>
          </p:cNvSpPr>
          <p:nvPr>
            <p:ph type="sldNum" sz="quarter" idx="12"/>
          </p:nvPr>
        </p:nvSpPr>
        <p:spPr/>
        <p:txBody>
          <a:bodyPr/>
          <a:lstStyle/>
          <a:p>
            <a:fld id="{B2DC25EE-239B-4C5F-AAD1-255A7D5F1EE2}" type="slidenum">
              <a:rPr lang="en-US" smtClean="0"/>
              <a:t>16</a:t>
            </a:fld>
            <a:endParaRPr lang="en-US"/>
          </a:p>
        </p:txBody>
      </p:sp>
    </p:spTree>
    <p:extLst>
      <p:ext uri="{BB962C8B-B14F-4D97-AF65-F5344CB8AC3E}">
        <p14:creationId xmlns:p14="http://schemas.microsoft.com/office/powerpoint/2010/main" val="175532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C0A71-2D7C-8F26-F036-C45E853C7AF5}"/>
              </a:ext>
            </a:extLst>
          </p:cNvPr>
          <p:cNvSpPr>
            <a:spLocks noGrp="1"/>
          </p:cNvSpPr>
          <p:nvPr>
            <p:ph type="title"/>
          </p:nvPr>
        </p:nvSpPr>
        <p:spPr/>
        <p:txBody>
          <a:bodyPr/>
          <a:lstStyle/>
          <a:p>
            <a:r>
              <a:rPr lang="da-DK" dirty="0"/>
              <a:t>Hvad kan læreren gøre</a:t>
            </a:r>
          </a:p>
        </p:txBody>
      </p:sp>
      <p:sp>
        <p:nvSpPr>
          <p:cNvPr id="5" name="Pladsholder til tekst 4">
            <a:extLst>
              <a:ext uri="{FF2B5EF4-FFF2-40B4-BE49-F238E27FC236}">
                <a16:creationId xmlns:a16="http://schemas.microsoft.com/office/drawing/2014/main" id="{D1D7C4C0-9C80-A98E-859A-30630914F79E}"/>
              </a:ext>
            </a:extLst>
          </p:cNvPr>
          <p:cNvSpPr>
            <a:spLocks noGrp="1"/>
          </p:cNvSpPr>
          <p:nvPr>
            <p:ph type="body" idx="1"/>
          </p:nvPr>
        </p:nvSpPr>
        <p:spPr>
          <a:xfrm>
            <a:off x="581025" y="1657350"/>
            <a:ext cx="5472303" cy="823912"/>
          </a:xfrm>
        </p:spPr>
        <p:txBody>
          <a:bodyPr/>
          <a:lstStyle/>
          <a:p>
            <a:r>
              <a:rPr lang="da-DK" dirty="0"/>
              <a:t>Om matematikvanskeligheder</a:t>
            </a:r>
          </a:p>
        </p:txBody>
      </p:sp>
      <p:sp>
        <p:nvSpPr>
          <p:cNvPr id="3" name="Pladsholder til indhold 2">
            <a:extLst>
              <a:ext uri="{FF2B5EF4-FFF2-40B4-BE49-F238E27FC236}">
                <a16:creationId xmlns:a16="http://schemas.microsoft.com/office/drawing/2014/main" id="{5E613F9C-4A37-1A76-DD64-917D7FF7C3EA}"/>
              </a:ext>
            </a:extLst>
          </p:cNvPr>
          <p:cNvSpPr>
            <a:spLocks noGrp="1"/>
          </p:cNvSpPr>
          <p:nvPr>
            <p:ph sz="half" idx="2"/>
          </p:nvPr>
        </p:nvSpPr>
        <p:spPr>
          <a:xfrm>
            <a:off x="466725" y="2717912"/>
            <a:ext cx="5586603" cy="3454288"/>
          </a:xfrm>
        </p:spPr>
        <p:txBody>
          <a:bodyPr>
            <a:normAutofit fontScale="85000" lnSpcReduction="10000"/>
          </a:bodyPr>
          <a:lstStyle/>
          <a:p>
            <a:r>
              <a:rPr lang="da-DK" dirty="0"/>
              <a:t>Bevar optimismen</a:t>
            </a:r>
          </a:p>
          <a:p>
            <a:r>
              <a:rPr lang="da-DK" dirty="0"/>
              <a:t>Hjælp eleven med at beskrive </a:t>
            </a:r>
          </a:p>
          <a:p>
            <a:pPr marL="0" indent="0">
              <a:buNone/>
            </a:pPr>
            <a:r>
              <a:rPr lang="da-DK" dirty="0"/>
              <a:t>fremskridt</a:t>
            </a:r>
          </a:p>
          <a:p>
            <a:r>
              <a:rPr lang="da-DK" dirty="0"/>
              <a:t>Spørg eleven til råds</a:t>
            </a:r>
          </a:p>
          <a:p>
            <a:r>
              <a:rPr lang="da-DK" dirty="0"/>
              <a:t>Læg mærke til hvad der virker bedst </a:t>
            </a:r>
          </a:p>
        </p:txBody>
      </p:sp>
      <p:sp>
        <p:nvSpPr>
          <p:cNvPr id="6" name="Pladsholder til tekst 5">
            <a:extLst>
              <a:ext uri="{FF2B5EF4-FFF2-40B4-BE49-F238E27FC236}">
                <a16:creationId xmlns:a16="http://schemas.microsoft.com/office/drawing/2014/main" id="{8C0F58B0-CD03-33FA-0694-2D0950A5A136}"/>
              </a:ext>
            </a:extLst>
          </p:cNvPr>
          <p:cNvSpPr>
            <a:spLocks noGrp="1"/>
          </p:cNvSpPr>
          <p:nvPr>
            <p:ph type="body" sz="quarter" idx="3"/>
          </p:nvPr>
        </p:nvSpPr>
        <p:spPr>
          <a:xfrm>
            <a:off x="6345936" y="1657350"/>
            <a:ext cx="4937760" cy="823912"/>
          </a:xfrm>
        </p:spPr>
        <p:txBody>
          <a:bodyPr/>
          <a:lstStyle/>
          <a:p>
            <a:r>
              <a:rPr lang="da-DK" dirty="0"/>
              <a:t>Om </a:t>
            </a:r>
            <a:r>
              <a:rPr lang="da-DK" dirty="0" err="1"/>
              <a:t>dyskalkuli</a:t>
            </a:r>
            <a:endParaRPr lang="da-DK" dirty="0"/>
          </a:p>
        </p:txBody>
      </p:sp>
      <p:sp>
        <p:nvSpPr>
          <p:cNvPr id="7" name="Pladsholder til indhold 6">
            <a:extLst>
              <a:ext uri="{FF2B5EF4-FFF2-40B4-BE49-F238E27FC236}">
                <a16:creationId xmlns:a16="http://schemas.microsoft.com/office/drawing/2014/main" id="{7A5F4F33-4889-9837-A0EA-4BA8120AF4E1}"/>
              </a:ext>
            </a:extLst>
          </p:cNvPr>
          <p:cNvSpPr>
            <a:spLocks noGrp="1"/>
          </p:cNvSpPr>
          <p:nvPr>
            <p:ph sz="quarter" idx="4"/>
          </p:nvPr>
        </p:nvSpPr>
        <p:spPr>
          <a:xfrm>
            <a:off x="6419849" y="2717912"/>
            <a:ext cx="5219701" cy="3949588"/>
          </a:xfrm>
        </p:spPr>
        <p:txBody>
          <a:bodyPr>
            <a:normAutofit fontScale="85000" lnSpcReduction="10000"/>
          </a:bodyPr>
          <a:lstStyle/>
          <a:p>
            <a:r>
              <a:rPr lang="da-DK" dirty="0"/>
              <a:t>Bevar optimismen</a:t>
            </a:r>
          </a:p>
          <a:p>
            <a:r>
              <a:rPr lang="da-DK" dirty="0"/>
              <a:t>Hjælp eleven med at beskrive </a:t>
            </a:r>
          </a:p>
          <a:p>
            <a:pPr marL="0" indent="0">
              <a:buNone/>
            </a:pPr>
            <a:r>
              <a:rPr lang="da-DK" dirty="0"/>
              <a:t>fremskridt</a:t>
            </a:r>
          </a:p>
          <a:p>
            <a:r>
              <a:rPr lang="da-DK" dirty="0"/>
              <a:t>Spørg eleven til råds</a:t>
            </a:r>
          </a:p>
          <a:p>
            <a:r>
              <a:rPr lang="da-DK" dirty="0"/>
              <a:t>Anerkend elevens </a:t>
            </a:r>
            <a:r>
              <a:rPr lang="da-DK" dirty="0" err="1"/>
              <a:t>dyskalkuli</a:t>
            </a:r>
            <a:endParaRPr lang="da-DK" dirty="0"/>
          </a:p>
          <a:p>
            <a:r>
              <a:rPr lang="da-DK" dirty="0"/>
              <a:t>Hjælp med at huske</a:t>
            </a:r>
          </a:p>
          <a:p>
            <a:r>
              <a:rPr lang="da-DK" dirty="0"/>
              <a:t>Undgå belastning af hukommelse</a:t>
            </a:r>
          </a:p>
          <a:p>
            <a:r>
              <a:rPr lang="da-DK" dirty="0"/>
              <a:t>Øv at bruge </a:t>
            </a:r>
            <a:r>
              <a:rPr lang="da-DK" b="1" dirty="0"/>
              <a:t>få, effektive</a:t>
            </a:r>
            <a:r>
              <a:rPr lang="da-DK" dirty="0"/>
              <a:t> hjælpemidler – valgt sammen med eleven</a:t>
            </a:r>
          </a:p>
        </p:txBody>
      </p:sp>
      <p:sp>
        <p:nvSpPr>
          <p:cNvPr id="4" name="Pladsholder til slidenummer 3">
            <a:extLst>
              <a:ext uri="{FF2B5EF4-FFF2-40B4-BE49-F238E27FC236}">
                <a16:creationId xmlns:a16="http://schemas.microsoft.com/office/drawing/2014/main" id="{749070C4-7C4C-2762-6219-383120245560}"/>
              </a:ext>
            </a:extLst>
          </p:cNvPr>
          <p:cNvSpPr>
            <a:spLocks noGrp="1"/>
          </p:cNvSpPr>
          <p:nvPr>
            <p:ph type="sldNum" sz="quarter" idx="12"/>
          </p:nvPr>
        </p:nvSpPr>
        <p:spPr/>
        <p:txBody>
          <a:bodyPr/>
          <a:lstStyle/>
          <a:p>
            <a:fld id="{B2DC25EE-239B-4C5F-AAD1-255A7D5F1EE2}" type="slidenum">
              <a:rPr lang="en-US" smtClean="0"/>
              <a:t>17</a:t>
            </a:fld>
            <a:endParaRPr lang="en-US"/>
          </a:p>
        </p:txBody>
      </p:sp>
    </p:spTree>
    <p:extLst>
      <p:ext uri="{BB962C8B-B14F-4D97-AF65-F5344CB8AC3E}">
        <p14:creationId xmlns:p14="http://schemas.microsoft.com/office/powerpoint/2010/main" val="317486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D2A62-5AA0-B315-CE8F-30EABB0563AE}"/>
              </a:ext>
            </a:extLst>
          </p:cNvPr>
          <p:cNvSpPr>
            <a:spLocks noGrp="1"/>
          </p:cNvSpPr>
          <p:nvPr>
            <p:ph type="title"/>
          </p:nvPr>
        </p:nvSpPr>
        <p:spPr/>
        <p:txBody>
          <a:bodyPr/>
          <a:lstStyle/>
          <a:p>
            <a:r>
              <a:rPr lang="da-DK" dirty="0"/>
              <a:t>Hvad kan læreren gøre</a:t>
            </a:r>
          </a:p>
        </p:txBody>
      </p:sp>
      <p:pic>
        <p:nvPicPr>
          <p:cNvPr id="5" name="Pladsholder til indhold 4">
            <a:extLst>
              <a:ext uri="{FF2B5EF4-FFF2-40B4-BE49-F238E27FC236}">
                <a16:creationId xmlns:a16="http://schemas.microsoft.com/office/drawing/2014/main" id="{8C67E01E-A05F-D82A-1553-F0E2B84B2674}"/>
              </a:ext>
            </a:extLst>
          </p:cNvPr>
          <p:cNvPicPr>
            <a:picLocks noGrp="1" noChangeAspect="1"/>
          </p:cNvPicPr>
          <p:nvPr>
            <p:ph idx="1"/>
          </p:nvPr>
        </p:nvPicPr>
        <p:blipFill>
          <a:blip r:embed="rId2"/>
          <a:stretch>
            <a:fillRect/>
          </a:stretch>
        </p:blipFill>
        <p:spPr>
          <a:xfrm>
            <a:off x="497840" y="2204720"/>
            <a:ext cx="11501119" cy="4104639"/>
          </a:xfrm>
        </p:spPr>
      </p:pic>
      <p:sp>
        <p:nvSpPr>
          <p:cNvPr id="3" name="Pladsholder til slidenummer 2">
            <a:extLst>
              <a:ext uri="{FF2B5EF4-FFF2-40B4-BE49-F238E27FC236}">
                <a16:creationId xmlns:a16="http://schemas.microsoft.com/office/drawing/2014/main" id="{48F1061B-DED6-76C1-ACD2-CBF6E917FC4E}"/>
              </a:ext>
            </a:extLst>
          </p:cNvPr>
          <p:cNvSpPr>
            <a:spLocks noGrp="1"/>
          </p:cNvSpPr>
          <p:nvPr>
            <p:ph type="sldNum" sz="quarter" idx="12"/>
          </p:nvPr>
        </p:nvSpPr>
        <p:spPr/>
        <p:txBody>
          <a:bodyPr/>
          <a:lstStyle/>
          <a:p>
            <a:fld id="{B2DC25EE-239B-4C5F-AAD1-255A7D5F1EE2}" type="slidenum">
              <a:rPr lang="en-US" smtClean="0"/>
              <a:t>18</a:t>
            </a:fld>
            <a:endParaRPr lang="en-US"/>
          </a:p>
        </p:txBody>
      </p:sp>
      <p:sp>
        <p:nvSpPr>
          <p:cNvPr id="4" name="Pladsholder til sidefod 3">
            <a:extLst>
              <a:ext uri="{FF2B5EF4-FFF2-40B4-BE49-F238E27FC236}">
                <a16:creationId xmlns:a16="http://schemas.microsoft.com/office/drawing/2014/main" id="{35A94CDA-F559-7F14-4630-14FBB7AB6ADD}"/>
              </a:ext>
            </a:extLst>
          </p:cNvPr>
          <p:cNvSpPr>
            <a:spLocks noGrp="1"/>
          </p:cNvSpPr>
          <p:nvPr>
            <p:ph type="ftr" sz="quarter" idx="11"/>
          </p:nvPr>
        </p:nvSpPr>
        <p:spPr/>
        <p:txBody>
          <a:bodyPr/>
          <a:lstStyle/>
          <a:p>
            <a:r>
              <a:rPr lang="en-US"/>
              <a:t>Lindenskov, Lindhardt, 2020</a:t>
            </a:r>
          </a:p>
        </p:txBody>
      </p:sp>
    </p:spTree>
    <p:extLst>
      <p:ext uri="{BB962C8B-B14F-4D97-AF65-F5344CB8AC3E}">
        <p14:creationId xmlns:p14="http://schemas.microsoft.com/office/powerpoint/2010/main" val="403265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9E6A04-7F92-7E99-ACF6-9CA87CDF7140}"/>
              </a:ext>
            </a:extLst>
          </p:cNvPr>
          <p:cNvSpPr>
            <a:spLocks noGrp="1"/>
          </p:cNvSpPr>
          <p:nvPr>
            <p:ph type="title"/>
          </p:nvPr>
        </p:nvSpPr>
        <p:spPr/>
        <p:txBody>
          <a:bodyPr/>
          <a:lstStyle/>
          <a:p>
            <a:r>
              <a:rPr lang="da-DK" dirty="0"/>
              <a:t>Hvad kan læreren gøre</a:t>
            </a:r>
          </a:p>
        </p:txBody>
      </p:sp>
      <p:pic>
        <p:nvPicPr>
          <p:cNvPr id="5" name="Pladsholder til indhold 4">
            <a:extLst>
              <a:ext uri="{FF2B5EF4-FFF2-40B4-BE49-F238E27FC236}">
                <a16:creationId xmlns:a16="http://schemas.microsoft.com/office/drawing/2014/main" id="{F88D5375-4B28-D51F-91EC-3927A8821B56}"/>
              </a:ext>
            </a:extLst>
          </p:cNvPr>
          <p:cNvPicPr>
            <a:picLocks noGrp="1" noChangeAspect="1"/>
          </p:cNvPicPr>
          <p:nvPr>
            <p:ph idx="1"/>
          </p:nvPr>
        </p:nvPicPr>
        <p:blipFill>
          <a:blip r:embed="rId2"/>
          <a:stretch>
            <a:fillRect/>
          </a:stretch>
        </p:blipFill>
        <p:spPr>
          <a:xfrm>
            <a:off x="213360" y="2357120"/>
            <a:ext cx="10463996" cy="3386455"/>
          </a:xfrm>
        </p:spPr>
      </p:pic>
      <p:sp>
        <p:nvSpPr>
          <p:cNvPr id="3" name="Pladsholder til slidenummer 2">
            <a:extLst>
              <a:ext uri="{FF2B5EF4-FFF2-40B4-BE49-F238E27FC236}">
                <a16:creationId xmlns:a16="http://schemas.microsoft.com/office/drawing/2014/main" id="{94501F3B-E824-7549-577F-4F267DB50A74}"/>
              </a:ext>
            </a:extLst>
          </p:cNvPr>
          <p:cNvSpPr>
            <a:spLocks noGrp="1"/>
          </p:cNvSpPr>
          <p:nvPr>
            <p:ph type="sldNum" sz="quarter" idx="12"/>
          </p:nvPr>
        </p:nvSpPr>
        <p:spPr/>
        <p:txBody>
          <a:bodyPr/>
          <a:lstStyle/>
          <a:p>
            <a:fld id="{B2DC25EE-239B-4C5F-AAD1-255A7D5F1EE2}" type="slidenum">
              <a:rPr lang="en-US" smtClean="0"/>
              <a:t>19</a:t>
            </a:fld>
            <a:endParaRPr lang="en-US"/>
          </a:p>
        </p:txBody>
      </p:sp>
      <p:sp>
        <p:nvSpPr>
          <p:cNvPr id="4" name="Pladsholder til sidefod 3">
            <a:extLst>
              <a:ext uri="{FF2B5EF4-FFF2-40B4-BE49-F238E27FC236}">
                <a16:creationId xmlns:a16="http://schemas.microsoft.com/office/drawing/2014/main" id="{E53B26CA-DFE4-3F61-5E32-B08E4F9898F3}"/>
              </a:ext>
            </a:extLst>
          </p:cNvPr>
          <p:cNvSpPr>
            <a:spLocks noGrp="1"/>
          </p:cNvSpPr>
          <p:nvPr>
            <p:ph type="ftr" sz="quarter" idx="11"/>
          </p:nvPr>
        </p:nvSpPr>
        <p:spPr/>
        <p:txBody>
          <a:bodyPr/>
          <a:lstStyle/>
          <a:p>
            <a:r>
              <a:rPr lang="en-US"/>
              <a:t>Lindenskov, Lindhardt, 2020</a:t>
            </a:r>
          </a:p>
        </p:txBody>
      </p:sp>
    </p:spTree>
    <p:extLst>
      <p:ext uri="{BB962C8B-B14F-4D97-AF65-F5344CB8AC3E}">
        <p14:creationId xmlns:p14="http://schemas.microsoft.com/office/powerpoint/2010/main" val="430347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9288D-BB59-3497-E18F-282E39E7085E}"/>
              </a:ext>
            </a:extLst>
          </p:cNvPr>
          <p:cNvSpPr>
            <a:spLocks noGrp="1"/>
          </p:cNvSpPr>
          <p:nvPr>
            <p:ph type="title"/>
          </p:nvPr>
        </p:nvSpPr>
        <p:spPr/>
        <p:txBody>
          <a:bodyPr/>
          <a:lstStyle/>
          <a:p>
            <a:r>
              <a:rPr lang="da-DK" dirty="0"/>
              <a:t>Punkter</a:t>
            </a:r>
          </a:p>
        </p:txBody>
      </p:sp>
      <p:sp>
        <p:nvSpPr>
          <p:cNvPr id="3" name="Pladsholder til indhold 2">
            <a:extLst>
              <a:ext uri="{FF2B5EF4-FFF2-40B4-BE49-F238E27FC236}">
                <a16:creationId xmlns:a16="http://schemas.microsoft.com/office/drawing/2014/main" id="{4C331E7D-7C3A-29DE-45C6-7C05E886EBF9}"/>
              </a:ext>
            </a:extLst>
          </p:cNvPr>
          <p:cNvSpPr>
            <a:spLocks noGrp="1"/>
          </p:cNvSpPr>
          <p:nvPr>
            <p:ph idx="1"/>
          </p:nvPr>
        </p:nvSpPr>
        <p:spPr>
          <a:xfrm>
            <a:off x="1115568" y="1945758"/>
            <a:ext cx="10168128" cy="4226442"/>
          </a:xfrm>
        </p:spPr>
        <p:txBody>
          <a:bodyPr>
            <a:normAutofit lnSpcReduction="10000"/>
          </a:bodyPr>
          <a:lstStyle/>
          <a:p>
            <a:r>
              <a:rPr lang="da-DK" dirty="0"/>
              <a:t>Hvorfor er det </a:t>
            </a:r>
            <a:r>
              <a:rPr lang="da-DK" dirty="0" err="1"/>
              <a:t>svårigt</a:t>
            </a:r>
            <a:r>
              <a:rPr lang="da-DK" dirty="0"/>
              <a:t> og vigtigt for mattelærere </a:t>
            </a:r>
          </a:p>
          <a:p>
            <a:pPr lvl="1"/>
            <a:r>
              <a:rPr lang="da-DK" dirty="0"/>
              <a:t>hvad er der behov for mere viden om?</a:t>
            </a:r>
          </a:p>
          <a:p>
            <a:r>
              <a:rPr lang="da-DK" dirty="0"/>
              <a:t>Terminologi</a:t>
            </a:r>
          </a:p>
          <a:p>
            <a:r>
              <a:rPr lang="da-DK" dirty="0"/>
              <a:t>Psykologiske perspektiver</a:t>
            </a:r>
          </a:p>
          <a:p>
            <a:r>
              <a:rPr lang="da-DK" dirty="0"/>
              <a:t>Sociologiske perspektiver</a:t>
            </a:r>
          </a:p>
          <a:p>
            <a:r>
              <a:rPr lang="da-DK" dirty="0"/>
              <a:t>Kognitive perspektiver</a:t>
            </a:r>
          </a:p>
          <a:p>
            <a:r>
              <a:rPr lang="da-DK" dirty="0"/>
              <a:t>Hur </a:t>
            </a:r>
            <a:r>
              <a:rPr lang="da-DK" dirty="0" err="1"/>
              <a:t>lärare</a:t>
            </a:r>
            <a:r>
              <a:rPr lang="da-DK" dirty="0"/>
              <a:t> kan </a:t>
            </a:r>
            <a:r>
              <a:rPr lang="da-DK" dirty="0" err="1"/>
              <a:t>stødja</a:t>
            </a:r>
            <a:r>
              <a:rPr lang="da-DK" dirty="0"/>
              <a:t> til elever i </a:t>
            </a:r>
            <a:r>
              <a:rPr lang="da-DK" dirty="0" err="1"/>
              <a:t>matematiksvårigheder</a:t>
            </a:r>
            <a:r>
              <a:rPr lang="da-DK" dirty="0"/>
              <a:t> </a:t>
            </a:r>
          </a:p>
          <a:p>
            <a:pPr lvl="1"/>
            <a:r>
              <a:rPr lang="da-DK" dirty="0"/>
              <a:t>Hvordan kan </a:t>
            </a:r>
            <a:r>
              <a:rPr lang="da-DK" dirty="0" err="1"/>
              <a:t>lärare</a:t>
            </a:r>
            <a:r>
              <a:rPr lang="da-DK" dirty="0"/>
              <a:t> tænke/</a:t>
            </a:r>
            <a:r>
              <a:rPr lang="da-DK" dirty="0" err="1"/>
              <a:t>reflektera</a:t>
            </a:r>
            <a:endParaRPr lang="da-DK" dirty="0"/>
          </a:p>
          <a:p>
            <a:pPr lvl="1"/>
            <a:r>
              <a:rPr lang="da-DK" dirty="0"/>
              <a:t>Hvad kan </a:t>
            </a:r>
            <a:r>
              <a:rPr lang="da-DK" dirty="0" err="1"/>
              <a:t>lärare</a:t>
            </a:r>
            <a:r>
              <a:rPr lang="da-DK" dirty="0"/>
              <a:t> gøre</a:t>
            </a:r>
          </a:p>
          <a:p>
            <a:pPr lvl="1"/>
            <a:endParaRPr lang="da-DK" dirty="0"/>
          </a:p>
          <a:p>
            <a:endParaRPr lang="da-DK" dirty="0"/>
          </a:p>
          <a:p>
            <a:endParaRPr lang="da-DK" dirty="0"/>
          </a:p>
        </p:txBody>
      </p:sp>
      <p:sp>
        <p:nvSpPr>
          <p:cNvPr id="4" name="Pladsholder til slidenummer 3">
            <a:extLst>
              <a:ext uri="{FF2B5EF4-FFF2-40B4-BE49-F238E27FC236}">
                <a16:creationId xmlns:a16="http://schemas.microsoft.com/office/drawing/2014/main" id="{4B151429-745E-2364-83D3-0AE2ED1D1ADA}"/>
              </a:ext>
            </a:extLst>
          </p:cNvPr>
          <p:cNvSpPr>
            <a:spLocks noGrp="1"/>
          </p:cNvSpPr>
          <p:nvPr>
            <p:ph type="sldNum" sz="quarter" idx="12"/>
          </p:nvPr>
        </p:nvSpPr>
        <p:spPr/>
        <p:txBody>
          <a:bodyPr/>
          <a:lstStyle/>
          <a:p>
            <a:fld id="{B2DC25EE-239B-4C5F-AAD1-255A7D5F1EE2}" type="slidenum">
              <a:rPr lang="en-US" smtClean="0"/>
              <a:t>2</a:t>
            </a:fld>
            <a:endParaRPr lang="en-US"/>
          </a:p>
        </p:txBody>
      </p:sp>
    </p:spTree>
    <p:extLst>
      <p:ext uri="{BB962C8B-B14F-4D97-AF65-F5344CB8AC3E}">
        <p14:creationId xmlns:p14="http://schemas.microsoft.com/office/powerpoint/2010/main" val="959742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544B0-EA4F-B7BD-7083-DBEEEA028196}"/>
              </a:ext>
            </a:extLst>
          </p:cNvPr>
          <p:cNvSpPr>
            <a:spLocks noGrp="1"/>
          </p:cNvSpPr>
          <p:nvPr>
            <p:ph type="title"/>
          </p:nvPr>
        </p:nvSpPr>
        <p:spPr/>
        <p:txBody>
          <a:bodyPr>
            <a:normAutofit fontScale="90000"/>
          </a:bodyPr>
          <a:lstStyle/>
          <a:p>
            <a:r>
              <a:rPr lang="da-DK" dirty="0"/>
              <a:t>Danske materialer med baggrund i </a:t>
            </a:r>
            <a:r>
              <a:rPr lang="da-DK" dirty="0" err="1"/>
              <a:t>regnehulsteori</a:t>
            </a:r>
            <a:r>
              <a:rPr lang="da-DK" dirty="0"/>
              <a:t> om </a:t>
            </a:r>
            <a:r>
              <a:rPr lang="da-DK" dirty="0" err="1"/>
              <a:t>matematiksvårigheter</a:t>
            </a:r>
            <a:endParaRPr lang="da-DK" dirty="0"/>
          </a:p>
        </p:txBody>
      </p:sp>
      <p:sp>
        <p:nvSpPr>
          <p:cNvPr id="3" name="Pladsholder til indhold 2">
            <a:extLst>
              <a:ext uri="{FF2B5EF4-FFF2-40B4-BE49-F238E27FC236}">
                <a16:creationId xmlns:a16="http://schemas.microsoft.com/office/drawing/2014/main" id="{F8F5F376-C7CA-C0B9-740F-CF0BF3FD057E}"/>
              </a:ext>
            </a:extLst>
          </p:cNvPr>
          <p:cNvSpPr>
            <a:spLocks noGrp="1"/>
          </p:cNvSpPr>
          <p:nvPr>
            <p:ph idx="1"/>
          </p:nvPr>
        </p:nvSpPr>
        <p:spPr/>
        <p:txBody>
          <a:bodyPr/>
          <a:lstStyle/>
          <a:p>
            <a:r>
              <a:rPr lang="da-DK" dirty="0"/>
              <a:t>Idéer til dialoger om matematik – 3 bøger</a:t>
            </a:r>
          </a:p>
          <a:p>
            <a:endParaRPr lang="da-DK" dirty="0"/>
          </a:p>
          <a:p>
            <a:r>
              <a:rPr lang="da-DK" dirty="0"/>
              <a:t>Aktiviteter og opgaver – 8 hæfter</a:t>
            </a:r>
          </a:p>
          <a:p>
            <a:endParaRPr lang="da-DK" dirty="0"/>
          </a:p>
          <a:p>
            <a:endParaRPr lang="da-DK" dirty="0"/>
          </a:p>
        </p:txBody>
      </p:sp>
      <p:sp>
        <p:nvSpPr>
          <p:cNvPr id="4" name="Pladsholder til slidenummer 3">
            <a:extLst>
              <a:ext uri="{FF2B5EF4-FFF2-40B4-BE49-F238E27FC236}">
                <a16:creationId xmlns:a16="http://schemas.microsoft.com/office/drawing/2014/main" id="{092DF694-9E43-8D41-EEFB-58A11AFE4FDD}"/>
              </a:ext>
            </a:extLst>
          </p:cNvPr>
          <p:cNvSpPr>
            <a:spLocks noGrp="1"/>
          </p:cNvSpPr>
          <p:nvPr>
            <p:ph type="sldNum" sz="quarter" idx="12"/>
          </p:nvPr>
        </p:nvSpPr>
        <p:spPr/>
        <p:txBody>
          <a:bodyPr/>
          <a:lstStyle/>
          <a:p>
            <a:fld id="{B2DC25EE-239B-4C5F-AAD1-255A7D5F1EE2}" type="slidenum">
              <a:rPr lang="en-US" smtClean="0"/>
              <a:t>20</a:t>
            </a:fld>
            <a:endParaRPr lang="en-US"/>
          </a:p>
        </p:txBody>
      </p:sp>
    </p:spTree>
    <p:extLst>
      <p:ext uri="{BB962C8B-B14F-4D97-AF65-F5344CB8AC3E}">
        <p14:creationId xmlns:p14="http://schemas.microsoft.com/office/powerpoint/2010/main" val="3470127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4294967295"/>
          </p:nvPr>
        </p:nvSpPr>
        <p:spPr bwMode="auto">
          <a:xfrm>
            <a:off x="7357556" y="4496400"/>
            <a:ext cx="1437196" cy="491958"/>
          </a:xfrm>
          <a:prstGeom prst="rect">
            <a:avLst/>
          </a:prstGeom>
          <a:noFill/>
          <a:ln w="9525">
            <a:noFill/>
            <a:miter lim="800000"/>
            <a:headEnd/>
            <a:tailEnd/>
          </a:ln>
          <a:effectLst/>
        </p:spPr>
        <p:txBody>
          <a:bodyPr vert="horz" wrap="square" lIns="0" tIns="334800" rIns="0" bIns="0" numCol="1" rtlCol="0" anchor="t" anchorCtr="0" compatLnSpc="1">
            <a:prstTxWarp prst="textNoShape">
              <a:avLst/>
            </a:prstTxWarp>
            <a:spAutoFit/>
          </a:bodyPr>
          <a:lstStyle>
            <a:defPPr>
              <a:defRPr lang="en-US"/>
            </a:defPPr>
            <a:lvl1pPr algn="r" rtl="0" fontAlgn="base">
              <a:lnSpc>
                <a:spcPts val="1200"/>
              </a:lnSpc>
              <a:spcBef>
                <a:spcPct val="0"/>
              </a:spcBef>
              <a:spcAft>
                <a:spcPct val="0"/>
              </a:spcAft>
              <a:buFontTx/>
              <a:buNone/>
              <a:defRPr sz="600" kern="1200" spc="40" baseline="0">
                <a:solidFill>
                  <a:schemeClr val="tx1"/>
                </a:solidFill>
                <a:latin typeface="AU Passata Light" pitchFamily="34" charset="0"/>
                <a:ea typeface="+mn-ea"/>
                <a:cs typeface="+mn-cs"/>
              </a:defRPr>
            </a:lvl1pPr>
            <a:lvl2pPr marL="4572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2pPr>
            <a:lvl3pPr marL="9144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3pPr>
            <a:lvl4pPr marL="13716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4pPr>
            <a:lvl5pPr marL="18288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5pPr>
            <a:lvl6pPr marL="2286000" algn="l" defTabSz="914400" rtl="0" eaLnBrk="1" latinLnBrk="0" hangingPunct="1">
              <a:defRPr sz="3600" kern="1200">
                <a:solidFill>
                  <a:schemeClr val="tx1"/>
                </a:solidFill>
                <a:latin typeface="AU Passata" pitchFamily="34" charset="0"/>
                <a:ea typeface="+mn-ea"/>
                <a:cs typeface="+mn-cs"/>
              </a:defRPr>
            </a:lvl6pPr>
            <a:lvl7pPr marL="2743200" algn="l" defTabSz="914400" rtl="0" eaLnBrk="1" latinLnBrk="0" hangingPunct="1">
              <a:defRPr sz="3600" kern="1200">
                <a:solidFill>
                  <a:schemeClr val="tx1"/>
                </a:solidFill>
                <a:latin typeface="AU Passata" pitchFamily="34" charset="0"/>
                <a:ea typeface="+mn-ea"/>
                <a:cs typeface="+mn-cs"/>
              </a:defRPr>
            </a:lvl7pPr>
            <a:lvl8pPr marL="3200400" algn="l" defTabSz="914400" rtl="0" eaLnBrk="1" latinLnBrk="0" hangingPunct="1">
              <a:defRPr sz="3600" kern="1200">
                <a:solidFill>
                  <a:schemeClr val="tx1"/>
                </a:solidFill>
                <a:latin typeface="AU Passata" pitchFamily="34" charset="0"/>
                <a:ea typeface="+mn-ea"/>
                <a:cs typeface="+mn-cs"/>
              </a:defRPr>
            </a:lvl8pPr>
            <a:lvl9pPr marL="3657600" algn="l" defTabSz="914400" rtl="0" eaLnBrk="1" latinLnBrk="0" hangingPunct="1">
              <a:defRPr sz="3600" kern="1200">
                <a:solidFill>
                  <a:schemeClr val="tx1"/>
                </a:solidFill>
                <a:latin typeface="AU Passata" pitchFamily="34" charset="0"/>
                <a:ea typeface="+mn-ea"/>
                <a:cs typeface="+mn-cs"/>
              </a:defRPr>
            </a:lvl9pPr>
          </a:lstStyle>
          <a:p>
            <a:pPr>
              <a:defRPr/>
            </a:pPr>
            <a:fld id="{E90C1E0A-682D-40DC-B1EA-26C007FDC330}" type="slidenum">
              <a:rPr lang="da-DK" smtClean="0"/>
              <a:pPr>
                <a:defRPr/>
              </a:pPr>
              <a:t>21</a:t>
            </a:fld>
            <a:endParaRPr lang="da-DK" dirty="0"/>
          </a:p>
        </p:txBody>
      </p:sp>
      <p:sp>
        <p:nvSpPr>
          <p:cNvPr id="12" name="Tekstfelt 11">
            <a:extLst>
              <a:ext uri="{FF2B5EF4-FFF2-40B4-BE49-F238E27FC236}">
                <a16:creationId xmlns:a16="http://schemas.microsoft.com/office/drawing/2014/main" id="{B250775F-C6EE-4A4D-A7EE-6024655D43AC}"/>
              </a:ext>
            </a:extLst>
          </p:cNvPr>
          <p:cNvSpPr txBox="1"/>
          <p:nvPr/>
        </p:nvSpPr>
        <p:spPr>
          <a:xfrm>
            <a:off x="228059" y="543883"/>
            <a:ext cx="7775575" cy="5354736"/>
          </a:xfrm>
          <a:prstGeom prst="rect">
            <a:avLst/>
          </a:prstGeom>
          <a:noFill/>
        </p:spPr>
        <p:txBody>
          <a:bodyPr wrap="square" lIns="0" tIns="0" rIns="0" bIns="0" rtlCol="0">
            <a:spAutoFit/>
          </a:bodyPr>
          <a:lstStyle/>
          <a:p>
            <a:pPr>
              <a:lnSpc>
                <a:spcPct val="150000"/>
              </a:lnSpc>
            </a:pPr>
            <a:r>
              <a:rPr lang="da-DK" b="1" dirty="0"/>
              <a:t>Regnehuls-teorien er optimistisk</a:t>
            </a:r>
          </a:p>
          <a:p>
            <a:pPr>
              <a:lnSpc>
                <a:spcPct val="150000"/>
              </a:lnSpc>
            </a:pPr>
            <a:r>
              <a:rPr lang="da-DK" b="1" dirty="0"/>
              <a:t>Bygnings-teorien er pessimistisk </a:t>
            </a:r>
            <a:r>
              <a:rPr lang="da-DK" dirty="0"/>
              <a:t>ved at: </a:t>
            </a:r>
          </a:p>
          <a:p>
            <a:pPr>
              <a:lnSpc>
                <a:spcPct val="150000"/>
              </a:lnSpc>
            </a:pPr>
            <a:endParaRPr lang="da-DK" dirty="0">
              <a:solidFill>
                <a:schemeClr val="bg1"/>
              </a:solidFill>
            </a:endParaRPr>
          </a:p>
          <a:p>
            <a:pPr>
              <a:lnSpc>
                <a:spcPct val="150000"/>
              </a:lnSpc>
            </a:pPr>
            <a:r>
              <a:rPr lang="da-DK" b="1" dirty="0"/>
              <a:t>Regnehul - et afgrænset fagligt sted i det matematiske landskab </a:t>
            </a:r>
          </a:p>
          <a:p>
            <a:pPr>
              <a:lnSpc>
                <a:spcPct val="150000"/>
              </a:lnSpc>
            </a:pPr>
            <a:endParaRPr lang="da-DK" b="1" dirty="0"/>
          </a:p>
          <a:p>
            <a:pPr>
              <a:lnSpc>
                <a:spcPct val="150000"/>
              </a:lnSpc>
            </a:pPr>
            <a:r>
              <a:rPr lang="da-DK" b="1" dirty="0"/>
              <a:t>Man kan fylde regnehullet op</a:t>
            </a:r>
          </a:p>
          <a:p>
            <a:pPr lvl="1">
              <a:lnSpc>
                <a:spcPct val="150000"/>
              </a:lnSpc>
            </a:pPr>
            <a:r>
              <a:rPr lang="da-DK" dirty="0"/>
              <a:t>Bredt arbejde med specifikke begreber og processer.  </a:t>
            </a:r>
          </a:p>
          <a:p>
            <a:pPr lvl="1">
              <a:lnSpc>
                <a:spcPct val="150000"/>
              </a:lnSpc>
            </a:pPr>
            <a:r>
              <a:rPr lang="da-DK" dirty="0"/>
              <a:t>Forskellige repræsentationer, motiverende tilgange.</a:t>
            </a:r>
          </a:p>
          <a:p>
            <a:pPr>
              <a:lnSpc>
                <a:spcPct val="150000"/>
              </a:lnSpc>
            </a:pPr>
            <a:r>
              <a:rPr lang="da-DK" b="1" dirty="0"/>
              <a:t>Man kan bygge bro hen over </a:t>
            </a:r>
          </a:p>
          <a:p>
            <a:pPr lvl="1">
              <a:lnSpc>
                <a:spcPct val="150000"/>
              </a:lnSpc>
            </a:pPr>
            <a:r>
              <a:rPr lang="da-DK" dirty="0"/>
              <a:t>Kompensering med fx lommeregner, visuelle/konkrete materialer, smarte strategier.</a:t>
            </a:r>
          </a:p>
          <a:p>
            <a:pPr>
              <a:lnSpc>
                <a:spcPct val="150000"/>
              </a:lnSpc>
            </a:pPr>
            <a:r>
              <a:rPr lang="da-DK" b="1" dirty="0"/>
              <a:t>Man kan gå rundt om </a:t>
            </a:r>
          </a:p>
          <a:p>
            <a:pPr>
              <a:lnSpc>
                <a:spcPct val="150000"/>
              </a:lnSpc>
            </a:pPr>
            <a:r>
              <a:rPr lang="da-DK" b="1" dirty="0"/>
              <a:t>        </a:t>
            </a:r>
            <a:r>
              <a:rPr lang="da-DK" dirty="0"/>
              <a:t>Få succesoplevelser med andre steder.</a:t>
            </a:r>
            <a:endParaRPr lang="da-DK" dirty="0">
              <a:solidFill>
                <a:schemeClr val="bg1"/>
              </a:solidFill>
            </a:endParaRPr>
          </a:p>
        </p:txBody>
      </p:sp>
      <p:pic>
        <p:nvPicPr>
          <p:cNvPr id="9" name="Pladsholder til indhold 6">
            <a:extLst>
              <a:ext uri="{FF2B5EF4-FFF2-40B4-BE49-F238E27FC236}">
                <a16:creationId xmlns:a16="http://schemas.microsoft.com/office/drawing/2014/main" id="{410BDC5F-B428-4DA1-8C10-BDFED2625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6926" y="1381539"/>
            <a:ext cx="2909823" cy="3992320"/>
          </a:xfrm>
          <a:prstGeom prst="rect">
            <a:avLst/>
          </a:prstGeom>
        </p:spPr>
      </p:pic>
      <p:pic>
        <p:nvPicPr>
          <p:cNvPr id="6" name="Billede 5">
            <a:extLst>
              <a:ext uri="{FF2B5EF4-FFF2-40B4-BE49-F238E27FC236}">
                <a16:creationId xmlns:a16="http://schemas.microsoft.com/office/drawing/2014/main" id="{18E9E822-8427-4FC7-B9CD-307420E40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059" y="6148263"/>
            <a:ext cx="1081066" cy="515585"/>
          </a:xfrm>
          <a:prstGeom prst="rect">
            <a:avLst/>
          </a:prstGeom>
        </p:spPr>
      </p:pic>
      <p:pic>
        <p:nvPicPr>
          <p:cNvPr id="1026" name="Picture 2">
            <a:extLst>
              <a:ext uri="{FF2B5EF4-FFF2-40B4-BE49-F238E27FC236}">
                <a16:creationId xmlns:a16="http://schemas.microsoft.com/office/drawing/2014/main" id="{50D1032C-8F5D-B2DC-1F86-BEDC7ABB66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3634" y="992003"/>
            <a:ext cx="3804195" cy="5381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540624"/>
      </p:ext>
    </p:extLst>
  </p:cSld>
  <p:clrMapOvr>
    <a:masterClrMapping/>
  </p:clrMapOvr>
  <mc:AlternateContent xmlns:mc="http://schemas.openxmlformats.org/markup-compatibility/2006" xmlns:p14="http://schemas.microsoft.com/office/powerpoint/2010/main">
    <mc:Choice Requires="p14">
      <p:transition spd="slow" p14:dur="2000" advTm="28994"/>
    </mc:Choice>
    <mc:Fallback xmlns="">
      <p:transition spd="slow" advTm="2899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bwMode="auto">
          <a:xfrm>
            <a:off x="7357556" y="4496400"/>
            <a:ext cx="1437196" cy="473043"/>
          </a:xfrm>
          <a:prstGeom prst="rect">
            <a:avLst/>
          </a:prstGeom>
          <a:noFill/>
          <a:ln w="9525">
            <a:noFill/>
            <a:miter lim="800000"/>
            <a:headEnd/>
            <a:tailEnd/>
          </a:ln>
          <a:effectLst/>
        </p:spPr>
        <p:txBody>
          <a:bodyPr vert="horz" wrap="square" lIns="0" tIns="334800" rIns="0" bIns="0" numCol="1" anchor="t" anchorCtr="0" compatLnSpc="1">
            <a:prstTxWarp prst="textNoShape">
              <a:avLst/>
            </a:prstTxWarp>
            <a:spAutoFit/>
          </a:bodyPr>
          <a:lstStyle>
            <a:defPPr>
              <a:defRPr lang="en-US"/>
            </a:defPPr>
            <a:lvl1pPr algn="r" rtl="0" fontAlgn="base">
              <a:lnSpc>
                <a:spcPts val="1200"/>
              </a:lnSpc>
              <a:spcBef>
                <a:spcPct val="0"/>
              </a:spcBef>
              <a:spcAft>
                <a:spcPct val="0"/>
              </a:spcAft>
              <a:buFontTx/>
              <a:buNone/>
              <a:defRPr sz="600" kern="1200" spc="40" baseline="0">
                <a:solidFill>
                  <a:schemeClr val="tx1"/>
                </a:solidFill>
                <a:latin typeface="AU Passata Light" pitchFamily="34" charset="0"/>
                <a:ea typeface="+mn-ea"/>
                <a:cs typeface="+mn-cs"/>
              </a:defRPr>
            </a:lvl1pPr>
            <a:lvl2pPr marL="4572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2pPr>
            <a:lvl3pPr marL="9144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3pPr>
            <a:lvl4pPr marL="13716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4pPr>
            <a:lvl5pPr marL="18288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5pPr>
            <a:lvl6pPr marL="2286000" algn="l" defTabSz="914400" rtl="0" eaLnBrk="1" latinLnBrk="0" hangingPunct="1">
              <a:defRPr sz="3600" kern="1200">
                <a:solidFill>
                  <a:schemeClr val="tx1"/>
                </a:solidFill>
                <a:latin typeface="AU Passata" pitchFamily="34" charset="0"/>
                <a:ea typeface="+mn-ea"/>
                <a:cs typeface="+mn-cs"/>
              </a:defRPr>
            </a:lvl6pPr>
            <a:lvl7pPr marL="2743200" algn="l" defTabSz="914400" rtl="0" eaLnBrk="1" latinLnBrk="0" hangingPunct="1">
              <a:defRPr sz="3600" kern="1200">
                <a:solidFill>
                  <a:schemeClr val="tx1"/>
                </a:solidFill>
                <a:latin typeface="AU Passata" pitchFamily="34" charset="0"/>
                <a:ea typeface="+mn-ea"/>
                <a:cs typeface="+mn-cs"/>
              </a:defRPr>
            </a:lvl7pPr>
            <a:lvl8pPr marL="3200400" algn="l" defTabSz="914400" rtl="0" eaLnBrk="1" latinLnBrk="0" hangingPunct="1">
              <a:defRPr sz="3600" kern="1200">
                <a:solidFill>
                  <a:schemeClr val="tx1"/>
                </a:solidFill>
                <a:latin typeface="AU Passata" pitchFamily="34" charset="0"/>
                <a:ea typeface="+mn-ea"/>
                <a:cs typeface="+mn-cs"/>
              </a:defRPr>
            </a:lvl8pPr>
            <a:lvl9pPr marL="3657600" algn="l" defTabSz="914400" rtl="0" eaLnBrk="1" latinLnBrk="0" hangingPunct="1">
              <a:defRPr sz="3600" kern="1200">
                <a:solidFill>
                  <a:schemeClr val="tx1"/>
                </a:solidFill>
                <a:latin typeface="AU Passata" pitchFamily="34" charset="0"/>
                <a:ea typeface="+mn-ea"/>
                <a:cs typeface="+mn-cs"/>
              </a:defRPr>
            </a:lvl9pPr>
          </a:lstStyle>
          <a:p>
            <a:pPr>
              <a:defRPr/>
            </a:pPr>
            <a:fld id="{E90C1E0A-682D-40DC-B1EA-26C007FDC330}" type="slidenum">
              <a:rPr lang="da-DK" smtClean="0"/>
              <a:pPr>
                <a:defRPr/>
              </a:pPr>
              <a:t>22</a:t>
            </a:fld>
            <a:endParaRPr lang="da-DK" dirty="0"/>
          </a:p>
        </p:txBody>
      </p:sp>
      <p:sp>
        <p:nvSpPr>
          <p:cNvPr id="8" name="Rektangel 7">
            <a:extLst>
              <a:ext uri="{FF2B5EF4-FFF2-40B4-BE49-F238E27FC236}">
                <a16:creationId xmlns:a16="http://schemas.microsoft.com/office/drawing/2014/main" id="{FB14C71E-703B-4389-A69C-152EC710BA0F}"/>
              </a:ext>
            </a:extLst>
          </p:cNvPr>
          <p:cNvSpPr/>
          <p:nvPr/>
        </p:nvSpPr>
        <p:spPr>
          <a:xfrm>
            <a:off x="551382" y="161924"/>
            <a:ext cx="2972867" cy="1138773"/>
          </a:xfrm>
          <a:prstGeom prst="rect">
            <a:avLst/>
          </a:prstGeom>
        </p:spPr>
        <p:txBody>
          <a:bodyPr wrap="square">
            <a:spAutoFit/>
          </a:bodyPr>
          <a:lstStyle/>
          <a:p>
            <a:endParaRPr lang="da-DK" sz="2000" dirty="0">
              <a:solidFill>
                <a:schemeClr val="tx2"/>
              </a:solidFill>
              <a:latin typeface="Avenir Next LT Pro Demi" panose="020B0704020202020204" pitchFamily="34" charset="0"/>
            </a:endParaRPr>
          </a:p>
          <a:p>
            <a:r>
              <a:rPr lang="da-DK" sz="2800" dirty="0">
                <a:solidFill>
                  <a:schemeClr val="tx2"/>
                </a:solidFill>
                <a:latin typeface="Avenir Next LT Pro Demi" panose="020B0704020202020204" pitchFamily="34" charset="0"/>
              </a:rPr>
              <a:t>REGNEHULLER</a:t>
            </a:r>
          </a:p>
          <a:p>
            <a:endParaRPr lang="da-DK" sz="2000" dirty="0">
              <a:solidFill>
                <a:schemeClr val="tx2"/>
              </a:solidFill>
              <a:latin typeface="Avenir Next LT Pro Demi" panose="020B0704020202020204" pitchFamily="34" charset="0"/>
            </a:endParaRPr>
          </a:p>
        </p:txBody>
      </p:sp>
      <p:sp>
        <p:nvSpPr>
          <p:cNvPr id="6" name="Tekstfelt 5">
            <a:extLst>
              <a:ext uri="{FF2B5EF4-FFF2-40B4-BE49-F238E27FC236}">
                <a16:creationId xmlns:a16="http://schemas.microsoft.com/office/drawing/2014/main" id="{A990F80D-2F94-4834-81CA-2EDB60FCCAF6}"/>
              </a:ext>
            </a:extLst>
          </p:cNvPr>
          <p:cNvSpPr txBox="1"/>
          <p:nvPr/>
        </p:nvSpPr>
        <p:spPr>
          <a:xfrm flipH="1">
            <a:off x="-1" y="1302521"/>
            <a:ext cx="8686799" cy="4898264"/>
          </a:xfrm>
          <a:prstGeom prst="rect">
            <a:avLst/>
          </a:prstGeom>
          <a:noFill/>
        </p:spPr>
        <p:txBody>
          <a:bodyPr wrap="square" lIns="0" tIns="0" rIns="0" bIns="0" rtlCol="0">
            <a:spAutoFit/>
          </a:bodyPr>
          <a:lstStyle/>
          <a:p>
            <a:pPr marL="895243" lvl="1" indent="-285750">
              <a:lnSpc>
                <a:spcPct val="150000"/>
              </a:lnSpc>
              <a:buClr>
                <a:srgbClr val="929292"/>
              </a:buClr>
              <a:buSzPct val="60000"/>
              <a:buFont typeface="Arial" panose="020B0604020202020204" pitchFamily="34" charset="0"/>
              <a:buChar char="•"/>
            </a:pPr>
            <a:r>
              <a:rPr lang="da-DK" altLang="da-DK" dirty="0">
                <a:solidFill>
                  <a:schemeClr val="tx2"/>
                </a:solidFill>
              </a:rPr>
              <a:t>Udgangspunkt i elevens møde med matematikken i </a:t>
            </a:r>
          </a:p>
          <a:p>
            <a:pPr marL="609493" lvl="1">
              <a:lnSpc>
                <a:spcPct val="150000"/>
              </a:lnSpc>
              <a:buClr>
                <a:srgbClr val="929292"/>
              </a:buClr>
              <a:buSzPct val="60000"/>
            </a:pPr>
            <a:r>
              <a:rPr lang="da-DK" altLang="da-DK" dirty="0">
                <a:solidFill>
                  <a:schemeClr val="tx2"/>
                </a:solidFill>
              </a:rPr>
              <a:t>      skolesammenhæng – </a:t>
            </a:r>
            <a:r>
              <a:rPr lang="da-DK" altLang="da-DK" b="1" dirty="0">
                <a:solidFill>
                  <a:schemeClr val="tx2"/>
                </a:solidFill>
              </a:rPr>
              <a:t>ikke</a:t>
            </a:r>
            <a:r>
              <a:rPr lang="da-DK" altLang="da-DK" dirty="0">
                <a:solidFill>
                  <a:schemeClr val="tx2"/>
                </a:solidFill>
              </a:rPr>
              <a:t> i eleven.</a:t>
            </a:r>
          </a:p>
          <a:p>
            <a:pPr marL="895243" lvl="1" indent="-285750">
              <a:lnSpc>
                <a:spcPct val="150000"/>
              </a:lnSpc>
              <a:buClr>
                <a:srgbClr val="929292"/>
              </a:buClr>
              <a:buSzPct val="60000"/>
              <a:buFont typeface="Arial" panose="020B0604020202020204" pitchFamily="34" charset="0"/>
              <a:buChar char="•"/>
            </a:pPr>
            <a:endParaRPr lang="da-DK" altLang="da-DK" dirty="0">
              <a:solidFill>
                <a:schemeClr val="tx2"/>
              </a:solidFill>
            </a:endParaRPr>
          </a:p>
          <a:p>
            <a:pPr marL="895243" lvl="1" indent="-285750">
              <a:lnSpc>
                <a:spcPct val="150000"/>
              </a:lnSpc>
              <a:buClr>
                <a:srgbClr val="929292"/>
              </a:buClr>
              <a:buSzPct val="60000"/>
              <a:buFont typeface="Arial" panose="020B0604020202020204" pitchFamily="34" charset="0"/>
              <a:buChar char="•"/>
            </a:pPr>
            <a:r>
              <a:rPr lang="da-DK" altLang="da-DK" dirty="0">
                <a:solidFill>
                  <a:schemeClr val="tx2"/>
                </a:solidFill>
              </a:rPr>
              <a:t>Alle elever kan falde i et regnehul.</a:t>
            </a:r>
          </a:p>
          <a:p>
            <a:pPr marL="895243" lvl="1" indent="-285750">
              <a:lnSpc>
                <a:spcPct val="150000"/>
              </a:lnSpc>
              <a:buClr>
                <a:srgbClr val="929292"/>
              </a:buClr>
              <a:buSzPct val="60000"/>
              <a:buFont typeface="Arial" panose="020B0604020202020204" pitchFamily="34" charset="0"/>
              <a:buChar char="•"/>
            </a:pPr>
            <a:endParaRPr lang="da-DK" altLang="da-DK" dirty="0">
              <a:solidFill>
                <a:schemeClr val="tx2"/>
              </a:solidFill>
            </a:endParaRPr>
          </a:p>
          <a:p>
            <a:pPr marL="895243" lvl="1" indent="-285750">
              <a:lnSpc>
                <a:spcPct val="150000"/>
              </a:lnSpc>
              <a:buClr>
                <a:srgbClr val="929292"/>
              </a:buClr>
              <a:buSzPct val="60000"/>
              <a:buFont typeface="Arial" panose="020B0604020202020204" pitchFamily="34" charset="0"/>
              <a:buChar char="•"/>
            </a:pPr>
            <a:r>
              <a:rPr lang="da-DK" altLang="da-DK" dirty="0">
                <a:solidFill>
                  <a:schemeClr val="tx2"/>
                </a:solidFill>
              </a:rPr>
              <a:t>Ingen elever kan og ved og vil ingenting med matematik.</a:t>
            </a:r>
          </a:p>
          <a:p>
            <a:pPr marL="895243" lvl="1" indent="-285750">
              <a:lnSpc>
                <a:spcPct val="150000"/>
              </a:lnSpc>
              <a:buClr>
                <a:srgbClr val="929292"/>
              </a:buClr>
              <a:buSzPct val="60000"/>
              <a:buFont typeface="Arial" panose="020B0604020202020204" pitchFamily="34" charset="0"/>
              <a:buChar char="•"/>
            </a:pPr>
            <a:endParaRPr lang="da-DK" altLang="da-DK" dirty="0">
              <a:solidFill>
                <a:schemeClr val="tx2"/>
              </a:solidFill>
            </a:endParaRPr>
          </a:p>
          <a:p>
            <a:pPr marL="895243" lvl="1" indent="-285750">
              <a:lnSpc>
                <a:spcPct val="150000"/>
              </a:lnSpc>
              <a:buClr>
                <a:srgbClr val="929292"/>
              </a:buClr>
              <a:buSzPct val="60000"/>
              <a:buFont typeface="Arial" panose="020B0604020202020204" pitchFamily="34" charset="0"/>
              <a:buChar char="•"/>
            </a:pPr>
            <a:r>
              <a:rPr lang="da-DK" altLang="da-DK" dirty="0">
                <a:solidFill>
                  <a:schemeClr val="tx2"/>
                </a:solidFill>
              </a:rPr>
              <a:t>Fokus på specifikt fagligt indhold </a:t>
            </a:r>
          </a:p>
          <a:p>
            <a:pPr marL="1352443" lvl="2" indent="-285750">
              <a:lnSpc>
                <a:spcPct val="150000"/>
              </a:lnSpc>
              <a:buClr>
                <a:srgbClr val="929292"/>
              </a:buClr>
              <a:buSzPct val="60000"/>
              <a:buFont typeface="Arial" panose="020B0604020202020204" pitchFamily="34" charset="0"/>
              <a:buChar char="•"/>
            </a:pPr>
            <a:r>
              <a:rPr lang="da-DK" altLang="da-DK" dirty="0">
                <a:solidFill>
                  <a:schemeClr val="tx2"/>
                </a:solidFill>
              </a:rPr>
              <a:t>præciserer elevens vanskeligheder </a:t>
            </a:r>
          </a:p>
          <a:p>
            <a:pPr marL="1352443" lvl="2" indent="-285750">
              <a:lnSpc>
                <a:spcPct val="150000"/>
              </a:lnSpc>
              <a:buClr>
                <a:srgbClr val="929292"/>
              </a:buClr>
              <a:buSzPct val="60000"/>
              <a:buFont typeface="Arial" panose="020B0604020202020204" pitchFamily="34" charset="0"/>
              <a:buChar char="•"/>
            </a:pPr>
            <a:r>
              <a:rPr lang="da-DK" altLang="da-DK" dirty="0">
                <a:solidFill>
                  <a:schemeClr val="tx2"/>
                </a:solidFill>
              </a:rPr>
              <a:t>synliggør det, der lykkes </a:t>
            </a:r>
          </a:p>
          <a:p>
            <a:pPr marL="1352443" lvl="2" indent="-285750">
              <a:lnSpc>
                <a:spcPct val="150000"/>
              </a:lnSpc>
              <a:buClr>
                <a:srgbClr val="929292"/>
              </a:buClr>
              <a:buSzPct val="60000"/>
              <a:buFont typeface="Arial" panose="020B0604020202020204" pitchFamily="34" charset="0"/>
              <a:buChar char="•"/>
            </a:pPr>
            <a:r>
              <a:rPr lang="da-DK" altLang="da-DK" dirty="0">
                <a:solidFill>
                  <a:schemeClr val="tx2"/>
                </a:solidFill>
              </a:rPr>
              <a:t>inspirerer til det, der potentielt kan lykkes.</a:t>
            </a:r>
          </a:p>
          <a:p>
            <a:pPr>
              <a:lnSpc>
                <a:spcPct val="150000"/>
              </a:lnSpc>
            </a:pPr>
            <a:endParaRPr lang="da-DK" sz="1600" dirty="0"/>
          </a:p>
        </p:txBody>
      </p:sp>
      <p:pic>
        <p:nvPicPr>
          <p:cNvPr id="9" name="Pladsholder til billede 10">
            <a:extLst>
              <a:ext uri="{FF2B5EF4-FFF2-40B4-BE49-F238E27FC236}">
                <a16:creationId xmlns:a16="http://schemas.microsoft.com/office/drawing/2014/main" id="{4288E89A-3CE7-4BA0-958B-7E081767EFE3}"/>
              </a:ext>
            </a:extLst>
          </p:cNvPr>
          <p:cNvPicPr>
            <a:picLocks noChangeAspect="1"/>
          </p:cNvPicPr>
          <p:nvPr/>
        </p:nvPicPr>
        <p:blipFill>
          <a:blip r:embed="rId3">
            <a:extLst>
              <a:ext uri="{28A0092B-C50C-407E-A947-70E740481C1C}">
                <a14:useLocalDpi xmlns:a14="http://schemas.microsoft.com/office/drawing/2010/main" val="0"/>
              </a:ext>
            </a:extLst>
          </a:blip>
          <a:srcRect t="2297" b="2297"/>
          <a:stretch>
            <a:fillRect/>
          </a:stretch>
        </p:blipFill>
        <p:spPr>
          <a:xfrm>
            <a:off x="7792645" y="192088"/>
            <a:ext cx="3960812" cy="5395912"/>
          </a:xfrm>
          <a:prstGeom prst="rect">
            <a:avLst/>
          </a:prstGeom>
        </p:spPr>
      </p:pic>
    </p:spTree>
    <p:extLst>
      <p:ext uri="{BB962C8B-B14F-4D97-AF65-F5344CB8AC3E}">
        <p14:creationId xmlns:p14="http://schemas.microsoft.com/office/powerpoint/2010/main" val="4290512021"/>
      </p:ext>
    </p:extLst>
  </p:cSld>
  <p:clrMapOvr>
    <a:masterClrMapping/>
  </p:clrMapOvr>
  <mc:AlternateContent xmlns:mc="http://schemas.openxmlformats.org/markup-compatibility/2006" xmlns:p14="http://schemas.microsoft.com/office/powerpoint/2010/main">
    <mc:Choice Requires="p14">
      <p:transition spd="slow" p14:dur="2000" advTm="28994"/>
    </mc:Choice>
    <mc:Fallback xmlns="">
      <p:transition spd="slow" advTm="2899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bwMode="auto">
          <a:xfrm>
            <a:off x="7357556" y="4496400"/>
            <a:ext cx="1437196" cy="473043"/>
          </a:xfrm>
          <a:prstGeom prst="rect">
            <a:avLst/>
          </a:prstGeom>
          <a:noFill/>
          <a:ln w="9525">
            <a:noFill/>
            <a:miter lim="800000"/>
            <a:headEnd/>
            <a:tailEnd/>
          </a:ln>
          <a:effectLst/>
        </p:spPr>
        <p:txBody>
          <a:bodyPr vert="horz" wrap="square" lIns="0" tIns="334800" rIns="0" bIns="0" numCol="1" anchor="t" anchorCtr="0" compatLnSpc="1">
            <a:prstTxWarp prst="textNoShape">
              <a:avLst/>
            </a:prstTxWarp>
            <a:spAutoFit/>
          </a:bodyPr>
          <a:lstStyle>
            <a:defPPr>
              <a:defRPr lang="en-US"/>
            </a:defPPr>
            <a:lvl1pPr algn="r" rtl="0" fontAlgn="base">
              <a:lnSpc>
                <a:spcPts val="1200"/>
              </a:lnSpc>
              <a:spcBef>
                <a:spcPct val="0"/>
              </a:spcBef>
              <a:spcAft>
                <a:spcPct val="0"/>
              </a:spcAft>
              <a:buFontTx/>
              <a:buNone/>
              <a:defRPr sz="600" kern="1200" spc="40" baseline="0">
                <a:solidFill>
                  <a:schemeClr val="tx1"/>
                </a:solidFill>
                <a:latin typeface="AU Passata Light" pitchFamily="34" charset="0"/>
                <a:ea typeface="+mn-ea"/>
                <a:cs typeface="+mn-cs"/>
              </a:defRPr>
            </a:lvl1pPr>
            <a:lvl2pPr marL="4572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2pPr>
            <a:lvl3pPr marL="9144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3pPr>
            <a:lvl4pPr marL="13716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4pPr>
            <a:lvl5pPr marL="1828800" algn="l" rtl="0" fontAlgn="base">
              <a:lnSpc>
                <a:spcPts val="3600"/>
              </a:lnSpc>
              <a:spcBef>
                <a:spcPct val="0"/>
              </a:spcBef>
              <a:spcAft>
                <a:spcPct val="0"/>
              </a:spcAft>
              <a:buFont typeface="AU Passata" pitchFamily="34" charset="0"/>
              <a:defRPr sz="3600" kern="1200">
                <a:solidFill>
                  <a:schemeClr val="tx1"/>
                </a:solidFill>
                <a:latin typeface="AU Passata" pitchFamily="34" charset="0"/>
                <a:ea typeface="+mn-ea"/>
                <a:cs typeface="+mn-cs"/>
              </a:defRPr>
            </a:lvl5pPr>
            <a:lvl6pPr marL="2286000" algn="l" defTabSz="914400" rtl="0" eaLnBrk="1" latinLnBrk="0" hangingPunct="1">
              <a:defRPr sz="3600" kern="1200">
                <a:solidFill>
                  <a:schemeClr val="tx1"/>
                </a:solidFill>
                <a:latin typeface="AU Passata" pitchFamily="34" charset="0"/>
                <a:ea typeface="+mn-ea"/>
                <a:cs typeface="+mn-cs"/>
              </a:defRPr>
            </a:lvl6pPr>
            <a:lvl7pPr marL="2743200" algn="l" defTabSz="914400" rtl="0" eaLnBrk="1" latinLnBrk="0" hangingPunct="1">
              <a:defRPr sz="3600" kern="1200">
                <a:solidFill>
                  <a:schemeClr val="tx1"/>
                </a:solidFill>
                <a:latin typeface="AU Passata" pitchFamily="34" charset="0"/>
                <a:ea typeface="+mn-ea"/>
                <a:cs typeface="+mn-cs"/>
              </a:defRPr>
            </a:lvl7pPr>
            <a:lvl8pPr marL="3200400" algn="l" defTabSz="914400" rtl="0" eaLnBrk="1" latinLnBrk="0" hangingPunct="1">
              <a:defRPr sz="3600" kern="1200">
                <a:solidFill>
                  <a:schemeClr val="tx1"/>
                </a:solidFill>
                <a:latin typeface="AU Passata" pitchFamily="34" charset="0"/>
                <a:ea typeface="+mn-ea"/>
                <a:cs typeface="+mn-cs"/>
              </a:defRPr>
            </a:lvl8pPr>
            <a:lvl9pPr marL="3657600" algn="l" defTabSz="914400" rtl="0" eaLnBrk="1" latinLnBrk="0" hangingPunct="1">
              <a:defRPr sz="3600" kern="1200">
                <a:solidFill>
                  <a:schemeClr val="tx1"/>
                </a:solidFill>
                <a:latin typeface="AU Passata" pitchFamily="34" charset="0"/>
                <a:ea typeface="+mn-ea"/>
                <a:cs typeface="+mn-cs"/>
              </a:defRPr>
            </a:lvl9pPr>
          </a:lstStyle>
          <a:p>
            <a:pPr>
              <a:defRPr/>
            </a:pPr>
            <a:fld id="{E90C1E0A-682D-40DC-B1EA-26C007FDC330}" type="slidenum">
              <a:rPr lang="da-DK" smtClean="0"/>
              <a:pPr>
                <a:defRPr/>
              </a:pPr>
              <a:t>23</a:t>
            </a:fld>
            <a:endParaRPr lang="da-DK" dirty="0"/>
          </a:p>
        </p:txBody>
      </p:sp>
      <p:sp>
        <p:nvSpPr>
          <p:cNvPr id="4" name="Tekstfelt 3">
            <a:extLst>
              <a:ext uri="{FF2B5EF4-FFF2-40B4-BE49-F238E27FC236}">
                <a16:creationId xmlns:a16="http://schemas.microsoft.com/office/drawing/2014/main" id="{4BB58C66-2EAA-4CC9-A6EF-B07DCC8B411C}"/>
              </a:ext>
            </a:extLst>
          </p:cNvPr>
          <p:cNvSpPr txBox="1"/>
          <p:nvPr/>
        </p:nvSpPr>
        <p:spPr>
          <a:xfrm>
            <a:off x="480839" y="336094"/>
            <a:ext cx="6575018" cy="5847370"/>
          </a:xfrm>
          <a:prstGeom prst="rect">
            <a:avLst/>
          </a:prstGeom>
          <a:noFill/>
        </p:spPr>
        <p:txBody>
          <a:bodyPr wrap="square" lIns="0" tIns="0" rIns="0" bIns="0" rtlCol="0">
            <a:spAutoFit/>
          </a:bodyPr>
          <a:lstStyle/>
          <a:p>
            <a:pPr>
              <a:lnSpc>
                <a:spcPct val="95000"/>
              </a:lnSpc>
            </a:pPr>
            <a:r>
              <a:rPr lang="da-DK" sz="2133" dirty="0"/>
              <a:t> </a:t>
            </a:r>
          </a:p>
          <a:p>
            <a:pPr>
              <a:lnSpc>
                <a:spcPct val="95000"/>
              </a:lnSpc>
            </a:pPr>
            <a:r>
              <a:rPr lang="da-DK" sz="2800" b="1" dirty="0"/>
              <a:t>DE TRE KORTLÆGNINGSBØGER  GIVER SVAR PÅ:</a:t>
            </a:r>
          </a:p>
          <a:p>
            <a:pPr marL="380905" indent="-380905">
              <a:lnSpc>
                <a:spcPct val="95000"/>
              </a:lnSpc>
              <a:buFont typeface="Arial" panose="020B0604020202020204" pitchFamily="34" charset="0"/>
              <a:buChar char="•"/>
            </a:pPr>
            <a:endParaRPr lang="da-DK" sz="2666" dirty="0"/>
          </a:p>
          <a:p>
            <a:pPr marL="457200" indent="-457200">
              <a:lnSpc>
                <a:spcPct val="95000"/>
              </a:lnSpc>
              <a:buFont typeface="+mj-lt"/>
              <a:buAutoNum type="arabicPeriod"/>
            </a:pPr>
            <a:r>
              <a:rPr lang="da-DK" dirty="0"/>
              <a:t>Hvilke informationer om elevens udvikling skal læreren søge at få kendskab til?</a:t>
            </a:r>
          </a:p>
          <a:p>
            <a:pPr marL="457200" indent="-457200">
              <a:lnSpc>
                <a:spcPct val="95000"/>
              </a:lnSpc>
              <a:buFont typeface="+mj-lt"/>
              <a:buAutoNum type="arabicPeriod"/>
            </a:pPr>
            <a:endParaRPr lang="da-DK" dirty="0"/>
          </a:p>
          <a:p>
            <a:pPr marL="457200" indent="-457200">
              <a:lnSpc>
                <a:spcPct val="95000"/>
              </a:lnSpc>
              <a:buFont typeface="+mj-lt"/>
              <a:buAutoNum type="arabicPeriod"/>
            </a:pPr>
            <a:r>
              <a:rPr lang="da-DK" dirty="0"/>
              <a:t>Hvilke faglige områder er vigtige?</a:t>
            </a:r>
          </a:p>
          <a:p>
            <a:pPr marL="457200" indent="-457200">
              <a:lnSpc>
                <a:spcPct val="95000"/>
              </a:lnSpc>
              <a:buFont typeface="+mj-lt"/>
              <a:buAutoNum type="arabicPeriod"/>
            </a:pPr>
            <a:endParaRPr lang="da-DK" dirty="0"/>
          </a:p>
          <a:p>
            <a:pPr marL="457200" indent="-457200">
              <a:lnSpc>
                <a:spcPct val="95000"/>
              </a:lnSpc>
              <a:buFont typeface="+mj-lt"/>
              <a:buAutoNum type="arabicPeriod"/>
            </a:pPr>
            <a:r>
              <a:rPr lang="da-DK" dirty="0"/>
              <a:t>Hvordan kan læreren indhente informationer om, hvad eleven kan?</a:t>
            </a:r>
          </a:p>
          <a:p>
            <a:pPr marL="457200" indent="-457200">
              <a:lnSpc>
                <a:spcPct val="95000"/>
              </a:lnSpc>
              <a:buFont typeface="+mj-lt"/>
              <a:buAutoNum type="arabicPeriod"/>
            </a:pPr>
            <a:endParaRPr lang="da-DK" sz="2400" dirty="0"/>
          </a:p>
          <a:p>
            <a:pPr marL="457200" indent="-457200">
              <a:lnSpc>
                <a:spcPct val="95000"/>
              </a:lnSpc>
              <a:buFont typeface="+mj-lt"/>
              <a:buAutoNum type="arabicPeriod"/>
            </a:pPr>
            <a:r>
              <a:rPr lang="da-DK" sz="2000" b="1" i="1" dirty="0"/>
              <a:t>Hvilke undervisningstiltag kan læreren sætte i gang?</a:t>
            </a:r>
          </a:p>
          <a:p>
            <a:pPr marL="457200" indent="-457200">
              <a:lnSpc>
                <a:spcPct val="95000"/>
              </a:lnSpc>
              <a:buFont typeface="+mj-lt"/>
              <a:buAutoNum type="arabicPeriod"/>
            </a:pPr>
            <a:endParaRPr lang="da-DK" sz="2400" dirty="0"/>
          </a:p>
          <a:p>
            <a:pPr marL="457200" indent="-457200">
              <a:lnSpc>
                <a:spcPct val="95000"/>
              </a:lnSpc>
              <a:buFont typeface="+mj-lt"/>
              <a:buAutoNum type="arabicPeriod"/>
            </a:pPr>
            <a:r>
              <a:rPr lang="da-DK" dirty="0"/>
              <a:t>Samarbejdspartnere. </a:t>
            </a:r>
          </a:p>
          <a:p>
            <a:pPr marL="380905" indent="-380905">
              <a:lnSpc>
                <a:spcPct val="95000"/>
              </a:lnSpc>
              <a:buFont typeface="Arial" panose="020B0604020202020204" pitchFamily="34" charset="0"/>
              <a:buChar char="•"/>
            </a:pPr>
            <a:endParaRPr lang="da-DK" sz="2133" dirty="0"/>
          </a:p>
          <a:p>
            <a:pPr marL="380905" indent="-380905">
              <a:lnSpc>
                <a:spcPct val="95000"/>
              </a:lnSpc>
              <a:buFont typeface="Arial" panose="020B0604020202020204" pitchFamily="34" charset="0"/>
              <a:buChar char="•"/>
            </a:pPr>
            <a:endParaRPr lang="da-DK" sz="2133" dirty="0"/>
          </a:p>
          <a:p>
            <a:pPr marL="380905" indent="-380905">
              <a:lnSpc>
                <a:spcPct val="95000"/>
              </a:lnSpc>
              <a:buFont typeface="Arial" panose="020B0604020202020204" pitchFamily="34" charset="0"/>
              <a:buChar char="•"/>
            </a:pPr>
            <a:endParaRPr lang="da-DK" sz="2133" dirty="0"/>
          </a:p>
        </p:txBody>
      </p:sp>
      <p:pic>
        <p:nvPicPr>
          <p:cNvPr id="5" name="Pladsholder til billede 6">
            <a:extLst>
              <a:ext uri="{FF2B5EF4-FFF2-40B4-BE49-F238E27FC236}">
                <a16:creationId xmlns:a16="http://schemas.microsoft.com/office/drawing/2014/main" id="{95D2EE4A-6ECE-41B5-8E4C-CD6FA749DFC4}"/>
              </a:ext>
            </a:extLst>
          </p:cNvPr>
          <p:cNvPicPr>
            <a:picLocks noChangeAspect="1"/>
          </p:cNvPicPr>
          <p:nvPr/>
        </p:nvPicPr>
        <p:blipFill>
          <a:blip r:embed="rId4">
            <a:extLst>
              <a:ext uri="{28A0092B-C50C-407E-A947-70E740481C1C}">
                <a14:useLocalDpi xmlns:a14="http://schemas.microsoft.com/office/drawing/2010/main" val="0"/>
              </a:ext>
            </a:extLst>
          </a:blip>
          <a:srcRect t="9402" b="9402"/>
          <a:stretch>
            <a:fillRect/>
          </a:stretch>
        </p:blipFill>
        <p:spPr>
          <a:xfrm>
            <a:off x="7705724" y="804218"/>
            <a:ext cx="4005437" cy="5615632"/>
          </a:xfrm>
          <a:prstGeom prst="rect">
            <a:avLst/>
          </a:prstGeom>
        </p:spPr>
      </p:pic>
      <p:pic>
        <p:nvPicPr>
          <p:cNvPr id="6" name="Billede 5">
            <a:extLst>
              <a:ext uri="{FF2B5EF4-FFF2-40B4-BE49-F238E27FC236}">
                <a16:creationId xmlns:a16="http://schemas.microsoft.com/office/drawing/2014/main" id="{AFA544F6-39A3-4FD0-950B-06697A1E9E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59" y="6148263"/>
            <a:ext cx="1081066" cy="515585"/>
          </a:xfrm>
          <a:prstGeom prst="rect">
            <a:avLst/>
          </a:prstGeom>
        </p:spPr>
      </p:pic>
    </p:spTree>
    <p:custDataLst>
      <p:tags r:id="rId1"/>
    </p:custDataLst>
    <p:extLst>
      <p:ext uri="{BB962C8B-B14F-4D97-AF65-F5344CB8AC3E}">
        <p14:creationId xmlns:p14="http://schemas.microsoft.com/office/powerpoint/2010/main" val="4089653183"/>
      </p:ext>
    </p:extLst>
  </p:cSld>
  <p:clrMapOvr>
    <a:masterClrMapping/>
  </p:clrMapOvr>
  <mc:AlternateContent xmlns:mc="http://schemas.openxmlformats.org/markup-compatibility/2006" xmlns:p14="http://schemas.microsoft.com/office/powerpoint/2010/main">
    <mc:Choice Requires="p14">
      <p:transition spd="slow" p14:dur="2000" advTm="88147"/>
    </mc:Choice>
    <mc:Fallback xmlns="">
      <p:transition spd="slow" advTm="8814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F11CC1D-46F8-0583-80F9-9F45714DDE12}"/>
              </a:ext>
            </a:extLst>
          </p:cNvPr>
          <p:cNvSpPr>
            <a:spLocks noGrp="1"/>
          </p:cNvSpPr>
          <p:nvPr>
            <p:ph type="title"/>
          </p:nvPr>
        </p:nvSpPr>
        <p:spPr/>
        <p:txBody>
          <a:bodyPr/>
          <a:lstStyle/>
          <a:p>
            <a:r>
              <a:rPr lang="da-DK" dirty="0"/>
              <a:t>8 elevhæfter i alt</a:t>
            </a:r>
          </a:p>
        </p:txBody>
      </p:sp>
      <p:pic>
        <p:nvPicPr>
          <p:cNvPr id="4" name="Pladsholder til billede 3">
            <a:extLst>
              <a:ext uri="{FF2B5EF4-FFF2-40B4-BE49-F238E27FC236}">
                <a16:creationId xmlns:a16="http://schemas.microsoft.com/office/drawing/2014/main" id="{B4DD35D2-3360-2C74-5603-4D995691EACA}"/>
              </a:ext>
            </a:extLst>
          </p:cNvPr>
          <p:cNvPicPr>
            <a:picLocks noGrp="1" noChangeAspect="1"/>
          </p:cNvPicPr>
          <p:nvPr>
            <p:ph sz="half" idx="1"/>
          </p:nvPr>
        </p:nvPicPr>
        <p:blipFill>
          <a:blip r:embed="rId2"/>
          <a:stretch/>
        </p:blipFill>
        <p:spPr>
          <a:xfrm>
            <a:off x="-315703" y="3257550"/>
            <a:ext cx="7373728" cy="2018355"/>
          </a:xfrm>
        </p:spPr>
      </p:pic>
      <p:sp>
        <p:nvSpPr>
          <p:cNvPr id="6" name="Pladsholder til indhold 5">
            <a:extLst>
              <a:ext uri="{FF2B5EF4-FFF2-40B4-BE49-F238E27FC236}">
                <a16:creationId xmlns:a16="http://schemas.microsoft.com/office/drawing/2014/main" id="{7F0DA90C-2F1B-72B5-0E7B-A0E32DE4DC5A}"/>
              </a:ext>
            </a:extLst>
          </p:cNvPr>
          <p:cNvSpPr>
            <a:spLocks noGrp="1"/>
          </p:cNvSpPr>
          <p:nvPr>
            <p:ph sz="half" idx="2"/>
          </p:nvPr>
        </p:nvSpPr>
        <p:spPr/>
        <p:txBody>
          <a:bodyPr/>
          <a:lstStyle/>
          <a:p>
            <a:r>
              <a:rPr lang="da-DK" dirty="0"/>
              <a:t>Se mere på</a:t>
            </a:r>
          </a:p>
          <a:p>
            <a:endParaRPr lang="da-DK" dirty="0"/>
          </a:p>
          <a:p>
            <a:r>
              <a:rPr lang="da-DK" dirty="0">
                <a:hlinkClick r:id="rId3"/>
              </a:rPr>
              <a:t>Søg - Dansk Psykologisk Forlag (dpf.dk)</a:t>
            </a:r>
            <a:endParaRPr lang="da-DK" dirty="0"/>
          </a:p>
        </p:txBody>
      </p:sp>
      <p:sp>
        <p:nvSpPr>
          <p:cNvPr id="2" name="Pladsholder til slidenummer 1">
            <a:extLst>
              <a:ext uri="{FF2B5EF4-FFF2-40B4-BE49-F238E27FC236}">
                <a16:creationId xmlns:a16="http://schemas.microsoft.com/office/drawing/2014/main" id="{D59AAD95-52DA-ABE4-9AA7-ACAA69E261AA}"/>
              </a:ext>
            </a:extLst>
          </p:cNvPr>
          <p:cNvSpPr>
            <a:spLocks noGrp="1"/>
          </p:cNvSpPr>
          <p:nvPr>
            <p:ph type="sldNum" sz="quarter" idx="12"/>
          </p:nvPr>
        </p:nvSpPr>
        <p:spPr/>
        <p:txBody>
          <a:bodyPr/>
          <a:lstStyle/>
          <a:p>
            <a:fld id="{B2DC25EE-239B-4C5F-AAD1-255A7D5F1EE2}" type="slidenum">
              <a:rPr lang="en-US" smtClean="0"/>
              <a:t>24</a:t>
            </a:fld>
            <a:endParaRPr lang="en-US"/>
          </a:p>
        </p:txBody>
      </p:sp>
    </p:spTree>
    <p:extLst>
      <p:ext uri="{BB962C8B-B14F-4D97-AF65-F5344CB8AC3E}">
        <p14:creationId xmlns:p14="http://schemas.microsoft.com/office/powerpoint/2010/main" val="71529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5239E84-4673-BD11-4DFD-CFD3F4808043}"/>
              </a:ext>
            </a:extLst>
          </p:cNvPr>
          <p:cNvSpPr>
            <a:spLocks noGrp="1"/>
          </p:cNvSpPr>
          <p:nvPr>
            <p:ph type="title"/>
          </p:nvPr>
        </p:nvSpPr>
        <p:spPr/>
        <p:txBody>
          <a:bodyPr/>
          <a:lstStyle/>
          <a:p>
            <a:r>
              <a:rPr lang="da-DK" dirty="0"/>
              <a:t>De 8 elevhæfter</a:t>
            </a:r>
          </a:p>
        </p:txBody>
      </p:sp>
      <p:sp>
        <p:nvSpPr>
          <p:cNvPr id="7" name="Pladsholder til indhold 6">
            <a:extLst>
              <a:ext uri="{FF2B5EF4-FFF2-40B4-BE49-F238E27FC236}">
                <a16:creationId xmlns:a16="http://schemas.microsoft.com/office/drawing/2014/main" id="{42229CF1-6CA0-E20D-B4E1-373810E247B0}"/>
              </a:ext>
            </a:extLst>
          </p:cNvPr>
          <p:cNvSpPr>
            <a:spLocks noGrp="1"/>
          </p:cNvSpPr>
          <p:nvPr>
            <p:ph idx="1"/>
          </p:nvPr>
        </p:nvSpPr>
        <p:spPr>
          <a:xfrm>
            <a:off x="1115568" y="2200940"/>
            <a:ext cx="10168128" cy="4520534"/>
          </a:xfrm>
        </p:spPr>
        <p:txBody>
          <a:bodyPr>
            <a:normAutofit/>
          </a:bodyPr>
          <a:lstStyle/>
          <a:p>
            <a:pPr>
              <a:lnSpc>
                <a:spcPct val="107000"/>
              </a:lnSpc>
              <a:spcAft>
                <a:spcPts val="800"/>
              </a:spcAft>
            </a:pPr>
            <a:r>
              <a:rPr lang="da-DK" sz="1800" dirty="0">
                <a:effectLst/>
                <a:latin typeface="AU Passata" panose="020B0503030502030804" pitchFamily="34" charset="0"/>
                <a:ea typeface="Times New Roman" panose="02020603050405020304" pitchFamily="18" charset="0"/>
                <a:cs typeface="Times New Roman" panose="02020603050405020304" pitchFamily="18" charset="0"/>
              </a:rPr>
              <a:t>Lindenskov, L.; Overgaard, S.; Bruun, Mikkel Stoltenberg; Bach, Cecilie Carlsen (2022). </a:t>
            </a:r>
            <a:r>
              <a:rPr lang="da-DK" sz="1800" i="1" dirty="0">
                <a:effectLst/>
                <a:latin typeface="AU Passata" panose="020B0503030502030804" pitchFamily="34" charset="0"/>
                <a:ea typeface="Times New Roman" panose="02020603050405020304" pitchFamily="18" charset="0"/>
                <a:cs typeface="Times New Roman" panose="02020603050405020304" pitchFamily="18" charset="0"/>
              </a:rPr>
              <a:t>Regnehuller, Plus, minus og gange. .</a:t>
            </a:r>
          </a:p>
          <a:p>
            <a:pPr>
              <a:lnSpc>
                <a:spcPct val="107000"/>
              </a:lnSpc>
              <a:spcAft>
                <a:spcPts val="800"/>
              </a:spcAft>
            </a:pPr>
            <a:r>
              <a:rPr lang="da-DK" sz="1800" dirty="0">
                <a:effectLst/>
                <a:latin typeface="AU Passata" panose="020B0503030502030804" pitchFamily="34" charset="0"/>
                <a:ea typeface="Times New Roman" panose="02020603050405020304" pitchFamily="18" charset="0"/>
                <a:cs typeface="Times New Roman" panose="02020603050405020304" pitchFamily="18" charset="0"/>
              </a:rPr>
              <a:t>(2022). </a:t>
            </a:r>
            <a:r>
              <a:rPr lang="da-DK" sz="1800" i="1" dirty="0">
                <a:effectLst/>
                <a:latin typeface="AU Passata" panose="020B0503030502030804" pitchFamily="34" charset="0"/>
                <a:ea typeface="Times New Roman" panose="02020603050405020304" pitchFamily="18" charset="0"/>
                <a:cs typeface="Times New Roman" panose="02020603050405020304" pitchFamily="18" charset="0"/>
              </a:rPr>
              <a:t>Regnehuller, Division og positionssystemet. </a:t>
            </a:r>
            <a:r>
              <a:rPr lang="da-DK" sz="1800" dirty="0">
                <a:effectLst/>
                <a:latin typeface="AU Passata" panose="020B0503030502030804" pitchFamily="34" charset="0"/>
                <a:ea typeface="Times New Roman" panose="02020603050405020304" pitchFamily="18" charset="0"/>
                <a:cs typeface="Times New Roman" panose="02020603050405020304" pitchFamily="18" charset="0"/>
              </a:rPr>
              <a:t>.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dirty="0">
                <a:effectLst/>
                <a:latin typeface="AU Passata" panose="020B0503030502030804" pitchFamily="34" charset="0"/>
                <a:ea typeface="Times New Roman" panose="02020603050405020304" pitchFamily="18" charset="0"/>
                <a:cs typeface="Times New Roman" panose="02020603050405020304" pitchFamily="18" charset="0"/>
              </a:rPr>
              <a:t>(2022). </a:t>
            </a:r>
            <a:r>
              <a:rPr lang="da-DK" sz="1800" i="1" dirty="0">
                <a:effectLst/>
                <a:latin typeface="AU Passata" panose="020B0503030502030804" pitchFamily="34" charset="0"/>
                <a:ea typeface="Times New Roman" panose="02020603050405020304" pitchFamily="18" charset="0"/>
                <a:cs typeface="Times New Roman" panose="02020603050405020304" pitchFamily="18" charset="0"/>
              </a:rPr>
              <a:t>Regnehuller, Brøker, decimaltal og procent.</a:t>
            </a:r>
            <a:r>
              <a:rPr lang="da-DK" sz="1800" dirty="0">
                <a:effectLst/>
                <a:latin typeface="AU Passata" panose="020B0503030502030804" pitchFamily="34" charset="0"/>
                <a:ea typeface="Times New Roman" panose="02020603050405020304" pitchFamily="18" charset="0"/>
                <a:cs typeface="Times New Roman" panose="02020603050405020304" pitchFamily="18" charset="0"/>
              </a:rPr>
              <a:t>.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dirty="0">
                <a:effectLst/>
                <a:latin typeface="AU Passata" panose="020B0503030502030804" pitchFamily="34" charset="0"/>
                <a:ea typeface="Times New Roman" panose="02020603050405020304" pitchFamily="18" charset="0"/>
                <a:cs typeface="Times New Roman" panose="02020603050405020304" pitchFamily="18" charset="0"/>
              </a:rPr>
              <a:t>(2022). </a:t>
            </a:r>
            <a:r>
              <a:rPr lang="da-DK" sz="1800" i="1" dirty="0">
                <a:effectLst/>
                <a:latin typeface="AU Passata" panose="020B0503030502030804" pitchFamily="34" charset="0"/>
                <a:ea typeface="Times New Roman" panose="02020603050405020304" pitchFamily="18" charset="0"/>
                <a:cs typeface="Times New Roman" panose="02020603050405020304" pitchFamily="18" charset="0"/>
              </a:rPr>
              <a:t>Regnehuller, Negative tal, potenser og pi, store og små tal. </a:t>
            </a:r>
          </a:p>
          <a:p>
            <a:pPr>
              <a:lnSpc>
                <a:spcPct val="107000"/>
              </a:lnSpc>
              <a:spcAft>
                <a:spcPts val="800"/>
              </a:spcAft>
            </a:pPr>
            <a:r>
              <a:rPr lang="da-DK" sz="1800" dirty="0">
                <a:effectLst/>
                <a:latin typeface="AU Passata" panose="020B0503030502030804" pitchFamily="34" charset="0"/>
                <a:ea typeface="Times New Roman" panose="02020603050405020304" pitchFamily="18" charset="0"/>
                <a:cs typeface="Times New Roman" panose="02020603050405020304" pitchFamily="18" charset="0"/>
              </a:rPr>
              <a:t>(2022). </a:t>
            </a:r>
            <a:r>
              <a:rPr lang="da-DK" sz="1800" i="1" dirty="0">
                <a:effectLst/>
                <a:latin typeface="AU Passata" panose="020B0503030502030804" pitchFamily="34" charset="0"/>
                <a:ea typeface="Times New Roman" panose="02020603050405020304" pitchFamily="18" charset="0"/>
                <a:cs typeface="Times New Roman" panose="02020603050405020304" pitchFamily="18" charset="0"/>
              </a:rPr>
              <a:t>Regnehuller, Ligninger. </a:t>
            </a:r>
          </a:p>
          <a:p>
            <a:pPr>
              <a:lnSpc>
                <a:spcPct val="107000"/>
              </a:lnSpc>
              <a:spcAft>
                <a:spcPts val="800"/>
              </a:spcAft>
            </a:pPr>
            <a:r>
              <a:rPr lang="da-DK" sz="1800" dirty="0">
                <a:effectLst/>
                <a:latin typeface="AU Passata" panose="020B0503030502030804" pitchFamily="34" charset="0"/>
                <a:ea typeface="Times New Roman" panose="02020603050405020304" pitchFamily="18" charset="0"/>
                <a:cs typeface="Times New Roman" panose="02020603050405020304" pitchFamily="18" charset="0"/>
              </a:rPr>
              <a:t>(2023). </a:t>
            </a:r>
            <a:r>
              <a:rPr lang="da-DK" sz="1800" i="1" dirty="0">
                <a:effectLst/>
                <a:latin typeface="AU Passata" panose="020B0503030502030804" pitchFamily="34" charset="0"/>
                <a:ea typeface="Times New Roman" panose="02020603050405020304" pitchFamily="18" charset="0"/>
                <a:cs typeface="Times New Roman" panose="02020603050405020304" pitchFamily="18" charset="0"/>
              </a:rPr>
              <a:t>Regnehuller - Omkreds, areal og rumfang. </a:t>
            </a:r>
          </a:p>
          <a:p>
            <a:pPr>
              <a:lnSpc>
                <a:spcPct val="107000"/>
              </a:lnSpc>
              <a:spcAft>
                <a:spcPts val="800"/>
              </a:spcAft>
            </a:pPr>
            <a:r>
              <a:rPr lang="da-DK" sz="1800" dirty="0">
                <a:effectLst/>
                <a:latin typeface="AU Passata" panose="020B0503030502030804" pitchFamily="34" charset="0"/>
                <a:ea typeface="Times New Roman" panose="02020603050405020304" pitchFamily="18" charset="0"/>
                <a:cs typeface="Times New Roman" panose="02020603050405020304" pitchFamily="18" charset="0"/>
              </a:rPr>
              <a:t>(2023). </a:t>
            </a:r>
            <a:r>
              <a:rPr lang="da-DK" sz="1800" i="1" dirty="0">
                <a:effectLst/>
                <a:latin typeface="AU Passata" panose="020B0503030502030804" pitchFamily="34" charset="0"/>
                <a:ea typeface="Times New Roman" panose="02020603050405020304" pitchFamily="18" charset="0"/>
                <a:cs typeface="Times New Roman" panose="02020603050405020304" pitchFamily="18" charset="0"/>
              </a:rPr>
              <a:t>Regnehuller – Koordinatsystemet, geometriske figurer og flytninger. </a:t>
            </a:r>
          </a:p>
          <a:p>
            <a:pPr>
              <a:lnSpc>
                <a:spcPct val="107000"/>
              </a:lnSpc>
              <a:spcAft>
                <a:spcPts val="800"/>
              </a:spcAft>
            </a:pPr>
            <a:r>
              <a:rPr lang="da-DK" sz="1800" dirty="0">
                <a:effectLst/>
                <a:latin typeface="AU Passata" panose="020B0503030502030804" pitchFamily="34" charset="0"/>
                <a:ea typeface="Times New Roman" panose="02020603050405020304" pitchFamily="18" charset="0"/>
                <a:cs typeface="Times New Roman" panose="02020603050405020304" pitchFamily="18" charset="0"/>
              </a:rPr>
              <a:t>(2023). </a:t>
            </a:r>
            <a:r>
              <a:rPr lang="da-DK" sz="1800" i="1" dirty="0">
                <a:effectLst/>
                <a:latin typeface="AU Passata" panose="020B0503030502030804" pitchFamily="34" charset="0"/>
                <a:ea typeface="Times New Roman" panose="02020603050405020304" pitchFamily="18" charset="0"/>
                <a:cs typeface="Times New Roman" panose="02020603050405020304" pitchFamily="18" charset="0"/>
              </a:rPr>
              <a:t>Regnehuller – Vinkler, ligedannede figurer og målestoksforhold.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5" name="Pladsholder til slidenummer 4">
            <a:extLst>
              <a:ext uri="{FF2B5EF4-FFF2-40B4-BE49-F238E27FC236}">
                <a16:creationId xmlns:a16="http://schemas.microsoft.com/office/drawing/2014/main" id="{300B2F69-CB11-EE8E-5CA6-A2433812525B}"/>
              </a:ext>
            </a:extLst>
          </p:cNvPr>
          <p:cNvSpPr>
            <a:spLocks noGrp="1"/>
          </p:cNvSpPr>
          <p:nvPr>
            <p:ph type="sldNum" sz="quarter" idx="12"/>
          </p:nvPr>
        </p:nvSpPr>
        <p:spPr/>
        <p:txBody>
          <a:bodyPr/>
          <a:lstStyle/>
          <a:p>
            <a:fld id="{B2DC25EE-239B-4C5F-AAD1-255A7D5F1EE2}" type="slidenum">
              <a:rPr lang="en-US" smtClean="0"/>
              <a:t>25</a:t>
            </a:fld>
            <a:endParaRPr lang="en-US"/>
          </a:p>
        </p:txBody>
      </p:sp>
    </p:spTree>
    <p:extLst>
      <p:ext uri="{BB962C8B-B14F-4D97-AF65-F5344CB8AC3E}">
        <p14:creationId xmlns:p14="http://schemas.microsoft.com/office/powerpoint/2010/main" val="1592449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D8E0B-B9DF-B600-CF1E-5A9893C0594D}"/>
              </a:ext>
            </a:extLst>
          </p:cNvPr>
          <p:cNvSpPr>
            <a:spLocks noGrp="1"/>
          </p:cNvSpPr>
          <p:nvPr>
            <p:ph type="title"/>
          </p:nvPr>
        </p:nvSpPr>
        <p:spPr>
          <a:xfrm>
            <a:off x="1115568" y="548640"/>
            <a:ext cx="10168128" cy="1929384"/>
          </a:xfrm>
        </p:spPr>
        <p:txBody>
          <a:bodyPr>
            <a:normAutofit/>
          </a:bodyPr>
          <a:lstStyle/>
          <a:p>
            <a:r>
              <a:rPr lang="da-DK" dirty="0"/>
              <a:t>Nordisk konference 22-24 november 2023 </a:t>
            </a:r>
            <a:br>
              <a:rPr lang="da-DK" dirty="0"/>
            </a:br>
            <a:r>
              <a:rPr lang="da-DK" dirty="0"/>
              <a:t>DPU, Aarhus Universitet i København</a:t>
            </a:r>
          </a:p>
        </p:txBody>
      </p:sp>
      <p:sp>
        <p:nvSpPr>
          <p:cNvPr id="3" name="Pladsholder til indhold 2">
            <a:extLst>
              <a:ext uri="{FF2B5EF4-FFF2-40B4-BE49-F238E27FC236}">
                <a16:creationId xmlns:a16="http://schemas.microsoft.com/office/drawing/2014/main" id="{AB85C156-5717-3A72-B5C4-383826586CF3}"/>
              </a:ext>
            </a:extLst>
          </p:cNvPr>
          <p:cNvSpPr>
            <a:spLocks noGrp="1"/>
          </p:cNvSpPr>
          <p:nvPr>
            <p:ph idx="1"/>
          </p:nvPr>
        </p:nvSpPr>
        <p:spPr/>
        <p:txBody>
          <a:bodyPr/>
          <a:lstStyle/>
          <a:p>
            <a:endParaRPr lang="da-DK" dirty="0"/>
          </a:p>
          <a:p>
            <a:r>
              <a:rPr lang="da-DK" dirty="0"/>
              <a:t>Se plenumforedrag og oplæg på</a:t>
            </a:r>
          </a:p>
          <a:p>
            <a:pPr marL="0" indent="0">
              <a:buNone/>
            </a:pPr>
            <a:endParaRPr lang="da-DK" dirty="0"/>
          </a:p>
          <a:p>
            <a:endParaRPr lang="da-DK" dirty="0"/>
          </a:p>
          <a:p>
            <a:pPr marL="0" indent="0">
              <a:buNone/>
            </a:pPr>
            <a:r>
              <a:rPr lang="da-DK" dirty="0"/>
              <a:t> </a:t>
            </a:r>
          </a:p>
        </p:txBody>
      </p:sp>
      <p:sp>
        <p:nvSpPr>
          <p:cNvPr id="4" name="Pladsholder til slidenummer 3">
            <a:extLst>
              <a:ext uri="{FF2B5EF4-FFF2-40B4-BE49-F238E27FC236}">
                <a16:creationId xmlns:a16="http://schemas.microsoft.com/office/drawing/2014/main" id="{FDB4E270-93CF-B843-9471-56B4808756D5}"/>
              </a:ext>
            </a:extLst>
          </p:cNvPr>
          <p:cNvSpPr>
            <a:spLocks noGrp="1"/>
          </p:cNvSpPr>
          <p:nvPr>
            <p:ph type="sldNum" sz="quarter" idx="12"/>
          </p:nvPr>
        </p:nvSpPr>
        <p:spPr/>
        <p:txBody>
          <a:bodyPr/>
          <a:lstStyle/>
          <a:p>
            <a:fld id="{B2DC25EE-239B-4C5F-AAD1-255A7D5F1EE2}" type="slidenum">
              <a:rPr lang="en-US" smtClean="0"/>
              <a:t>26</a:t>
            </a:fld>
            <a:endParaRPr lang="en-US"/>
          </a:p>
        </p:txBody>
      </p:sp>
      <p:sp>
        <p:nvSpPr>
          <p:cNvPr id="6" name="Tekstfelt 5">
            <a:extLst>
              <a:ext uri="{FF2B5EF4-FFF2-40B4-BE49-F238E27FC236}">
                <a16:creationId xmlns:a16="http://schemas.microsoft.com/office/drawing/2014/main" id="{40A27606-5914-1963-7B9B-C9E074DA0FE8}"/>
              </a:ext>
            </a:extLst>
          </p:cNvPr>
          <p:cNvSpPr txBox="1"/>
          <p:nvPr/>
        </p:nvSpPr>
        <p:spPr>
          <a:xfrm>
            <a:off x="1208314" y="3559629"/>
            <a:ext cx="8088085" cy="646331"/>
          </a:xfrm>
          <a:prstGeom prst="rect">
            <a:avLst/>
          </a:prstGeom>
          <a:noFill/>
        </p:spPr>
        <p:txBody>
          <a:bodyPr wrap="square">
            <a:spAutoFit/>
          </a:bodyPr>
          <a:lstStyle/>
          <a:p>
            <a:r>
              <a:rPr lang="en-US" dirty="0">
                <a:hlinkClick r:id="rId2"/>
              </a:rPr>
              <a:t>NORSMA 11 - The Nordic Research Network on Special Needs Education in Mathematics (matematikdidaktik.dk)</a:t>
            </a:r>
            <a:endParaRPr lang="da-DK" dirty="0"/>
          </a:p>
        </p:txBody>
      </p:sp>
    </p:spTree>
    <p:extLst>
      <p:ext uri="{BB962C8B-B14F-4D97-AF65-F5344CB8AC3E}">
        <p14:creationId xmlns:p14="http://schemas.microsoft.com/office/powerpoint/2010/main" val="2907523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A0F4F1-6E33-185A-822E-DD833C92C806}"/>
              </a:ext>
            </a:extLst>
          </p:cNvPr>
          <p:cNvSpPr>
            <a:spLocks noGrp="1"/>
          </p:cNvSpPr>
          <p:nvPr>
            <p:ph type="title"/>
          </p:nvPr>
        </p:nvSpPr>
        <p:spPr/>
        <p:txBody>
          <a:bodyPr/>
          <a:lstStyle/>
          <a:p>
            <a:r>
              <a:rPr lang="da-DK" dirty="0"/>
              <a:t>Tak for opmærksomheden</a:t>
            </a:r>
          </a:p>
        </p:txBody>
      </p:sp>
      <p:sp>
        <p:nvSpPr>
          <p:cNvPr id="3" name="Pladsholder til indhold 2">
            <a:extLst>
              <a:ext uri="{FF2B5EF4-FFF2-40B4-BE49-F238E27FC236}">
                <a16:creationId xmlns:a16="http://schemas.microsoft.com/office/drawing/2014/main" id="{62AEF5F2-FD79-719D-E1EE-6590D892284C}"/>
              </a:ext>
            </a:extLst>
          </p:cNvPr>
          <p:cNvSpPr>
            <a:spLocks noGrp="1"/>
          </p:cNvSpPr>
          <p:nvPr>
            <p:ph idx="1"/>
          </p:nvPr>
        </p:nvSpPr>
        <p:spPr/>
        <p:txBody>
          <a:bodyPr/>
          <a:lstStyle/>
          <a:p>
            <a:endParaRPr lang="da-DK" dirty="0"/>
          </a:p>
          <a:p>
            <a:endParaRPr lang="da-DK" dirty="0"/>
          </a:p>
          <a:p>
            <a:endParaRPr lang="da-DK" dirty="0"/>
          </a:p>
          <a:p>
            <a:pPr marL="0" indent="0">
              <a:buNone/>
            </a:pPr>
            <a:r>
              <a:rPr lang="da-DK" dirty="0"/>
              <a:t>     Lena Lindenskov</a:t>
            </a:r>
          </a:p>
          <a:p>
            <a:pPr marL="0" indent="0">
              <a:buNone/>
            </a:pPr>
            <a:r>
              <a:rPr lang="da-DK" dirty="0"/>
              <a:t>     </a:t>
            </a:r>
            <a:r>
              <a:rPr lang="da-DK" dirty="0" err="1"/>
              <a:t>lenali</a:t>
            </a:r>
            <a:r>
              <a:rPr lang="da-DK" dirty="0"/>
              <a:t> at edu.au.dk</a:t>
            </a:r>
          </a:p>
          <a:p>
            <a:pPr marL="0" indent="0">
              <a:buNone/>
            </a:pPr>
            <a:r>
              <a:rPr lang="da-DK" dirty="0"/>
              <a:t>     </a:t>
            </a:r>
            <a:r>
              <a:rPr lang="da-DK" dirty="0">
                <a:hlinkClick r:id="rId2"/>
              </a:rPr>
              <a:t>Lena Lindenskov - Aarhus Universitet (au.dk)</a:t>
            </a:r>
            <a:r>
              <a:rPr lang="da-DK" dirty="0"/>
              <a:t> </a:t>
            </a:r>
          </a:p>
        </p:txBody>
      </p:sp>
      <p:sp>
        <p:nvSpPr>
          <p:cNvPr id="4" name="Pladsholder til slidenummer 3">
            <a:extLst>
              <a:ext uri="{FF2B5EF4-FFF2-40B4-BE49-F238E27FC236}">
                <a16:creationId xmlns:a16="http://schemas.microsoft.com/office/drawing/2014/main" id="{A832BBF7-31B7-C951-2B55-E7B18DFC2FCA}"/>
              </a:ext>
            </a:extLst>
          </p:cNvPr>
          <p:cNvSpPr>
            <a:spLocks noGrp="1"/>
          </p:cNvSpPr>
          <p:nvPr>
            <p:ph type="sldNum" sz="quarter" idx="12"/>
          </p:nvPr>
        </p:nvSpPr>
        <p:spPr/>
        <p:txBody>
          <a:bodyPr/>
          <a:lstStyle/>
          <a:p>
            <a:fld id="{B2DC25EE-239B-4C5F-AAD1-255A7D5F1EE2}" type="slidenum">
              <a:rPr lang="en-US" smtClean="0"/>
              <a:t>27</a:t>
            </a:fld>
            <a:endParaRPr lang="en-US"/>
          </a:p>
        </p:txBody>
      </p:sp>
    </p:spTree>
    <p:extLst>
      <p:ext uri="{BB962C8B-B14F-4D97-AF65-F5344CB8AC3E}">
        <p14:creationId xmlns:p14="http://schemas.microsoft.com/office/powerpoint/2010/main" val="37202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B743F-730E-332E-470F-110069D820EE}"/>
              </a:ext>
            </a:extLst>
          </p:cNvPr>
          <p:cNvSpPr>
            <a:spLocks noGrp="1"/>
          </p:cNvSpPr>
          <p:nvPr>
            <p:ph type="title"/>
          </p:nvPr>
        </p:nvSpPr>
        <p:spPr>
          <a:xfrm>
            <a:off x="1115758" y="548639"/>
            <a:ext cx="10167937" cy="3555275"/>
          </a:xfrm>
        </p:spPr>
        <p:txBody>
          <a:bodyPr>
            <a:normAutofit fontScale="90000"/>
          </a:bodyPr>
          <a:lstStyle/>
          <a:p>
            <a:br>
              <a:rPr lang="da-DK" dirty="0"/>
            </a:br>
            <a:br>
              <a:rPr lang="da-DK" dirty="0"/>
            </a:br>
            <a:r>
              <a:rPr lang="da-DK" dirty="0"/>
              <a:t>Engelsk terminologi</a:t>
            </a:r>
            <a:br>
              <a:rPr lang="da-DK" dirty="0"/>
            </a:br>
            <a:r>
              <a:rPr lang="da-DK" sz="2000" b="0" dirty="0">
                <a:solidFill>
                  <a:schemeClr val="tx1"/>
                </a:solidFill>
              </a:rPr>
              <a:t>Lavt præsterende elever   </a:t>
            </a:r>
            <a:r>
              <a:rPr lang="en-US" sz="2000" b="0" dirty="0">
                <a:solidFill>
                  <a:schemeClr val="tx1"/>
                </a:solidFill>
              </a:rPr>
              <a:t>LA</a:t>
            </a:r>
            <a:br>
              <a:rPr lang="en-US" sz="2000" b="0" dirty="0">
                <a:solidFill>
                  <a:schemeClr val="tx1"/>
                </a:solidFill>
              </a:rPr>
            </a:br>
            <a:br>
              <a:rPr lang="en-US" sz="2000" b="0" dirty="0">
                <a:solidFill>
                  <a:schemeClr val="tx1"/>
                </a:solidFill>
              </a:rPr>
            </a:br>
            <a:r>
              <a:rPr lang="da-DK" sz="2000" b="0" dirty="0"/>
              <a:t>Elever i matematikvanskeligheder, </a:t>
            </a:r>
            <a:r>
              <a:rPr lang="da-DK" sz="2000" b="0" dirty="0" err="1"/>
              <a:t>dyscalculia</a:t>
            </a:r>
            <a:r>
              <a:rPr lang="da-DK" sz="2000" b="0" dirty="0"/>
              <a:t>  </a:t>
            </a:r>
            <a:r>
              <a:rPr lang="en-US" sz="2000" b="0" dirty="0"/>
              <a:t>MLD og DD </a:t>
            </a:r>
            <a:br>
              <a:rPr lang="en-US" sz="2000" b="0" dirty="0"/>
            </a:br>
            <a:br>
              <a:rPr lang="en-US" sz="2000" b="0" dirty="0"/>
            </a:br>
            <a:br>
              <a:rPr lang="en-US" sz="2000" b="0" dirty="0"/>
            </a:br>
            <a:r>
              <a:rPr lang="da-DK" dirty="0"/>
              <a:t>Dansk terminologi</a:t>
            </a:r>
            <a:br>
              <a:rPr lang="da-DK" sz="2400" b="0" dirty="0"/>
            </a:br>
            <a:r>
              <a:rPr lang="da-DK" sz="2000" b="0" dirty="0"/>
              <a:t>Matematikvanskeligheder</a:t>
            </a:r>
            <a:br>
              <a:rPr lang="da-DK" sz="2000" b="0" dirty="0"/>
            </a:br>
            <a:br>
              <a:rPr lang="da-DK" sz="2000" b="0" dirty="0"/>
            </a:br>
            <a:r>
              <a:rPr lang="da-DK" sz="2000" b="0" dirty="0"/>
              <a:t>Regnehuller</a:t>
            </a:r>
            <a:br>
              <a:rPr lang="da-DK" sz="2000" b="0" dirty="0"/>
            </a:br>
            <a:br>
              <a:rPr lang="da-DK" sz="2000" b="0" dirty="0"/>
            </a:br>
            <a:r>
              <a:rPr lang="da-DK" sz="2000" b="0" dirty="0"/>
              <a:t>Talblindhed=</a:t>
            </a:r>
            <a:r>
              <a:rPr lang="da-DK" sz="2000" b="0" dirty="0" err="1"/>
              <a:t>Dyskalkuli</a:t>
            </a:r>
            <a:br>
              <a:rPr lang="en-US" sz="2400" b="0" dirty="0">
                <a:solidFill>
                  <a:schemeClr val="tx1"/>
                </a:solidFill>
              </a:rPr>
            </a:br>
            <a:r>
              <a:rPr lang="en-US" sz="2400" b="0" dirty="0">
                <a:solidFill>
                  <a:schemeClr val="tx1"/>
                </a:solidFill>
              </a:rPr>
              <a:t> </a:t>
            </a:r>
            <a:br>
              <a:rPr lang="en-US" dirty="0">
                <a:solidFill>
                  <a:schemeClr val="tx1"/>
                </a:solidFill>
              </a:rPr>
            </a:br>
            <a:br>
              <a:rPr lang="da-DK" dirty="0"/>
            </a:br>
            <a:r>
              <a:rPr lang="da-DK" dirty="0"/>
              <a:t>Svensk terminologi</a:t>
            </a:r>
          </a:p>
        </p:txBody>
      </p:sp>
      <p:pic>
        <p:nvPicPr>
          <p:cNvPr id="5" name="Pladsholder til indhold 4">
            <a:extLst>
              <a:ext uri="{FF2B5EF4-FFF2-40B4-BE49-F238E27FC236}">
                <a16:creationId xmlns:a16="http://schemas.microsoft.com/office/drawing/2014/main" id="{DFD2AD52-AD4C-4E9D-8B6C-D8FDDA0B4992}"/>
              </a:ext>
            </a:extLst>
          </p:cNvPr>
          <p:cNvPicPr>
            <a:picLocks noGrp="1" noChangeAspect="1"/>
          </p:cNvPicPr>
          <p:nvPr>
            <p:ph idx="1"/>
          </p:nvPr>
        </p:nvPicPr>
        <p:blipFill>
          <a:blip r:embed="rId2"/>
          <a:stretch>
            <a:fillRect/>
          </a:stretch>
        </p:blipFill>
        <p:spPr>
          <a:xfrm>
            <a:off x="1115757" y="5344255"/>
            <a:ext cx="10167937" cy="1513745"/>
          </a:xfrm>
        </p:spPr>
      </p:pic>
      <p:sp>
        <p:nvSpPr>
          <p:cNvPr id="3" name="Pladsholder til slidenummer 2">
            <a:extLst>
              <a:ext uri="{FF2B5EF4-FFF2-40B4-BE49-F238E27FC236}">
                <a16:creationId xmlns:a16="http://schemas.microsoft.com/office/drawing/2014/main" id="{B927EF94-0716-DDFA-DB68-DDB7149CF526}"/>
              </a:ext>
            </a:extLst>
          </p:cNvPr>
          <p:cNvSpPr>
            <a:spLocks noGrp="1"/>
          </p:cNvSpPr>
          <p:nvPr>
            <p:ph type="sldNum" sz="quarter" idx="12"/>
          </p:nvPr>
        </p:nvSpPr>
        <p:spPr/>
        <p:txBody>
          <a:bodyPr/>
          <a:lstStyle/>
          <a:p>
            <a:fld id="{B2DC25EE-239B-4C5F-AAD1-255A7D5F1EE2}" type="slidenum">
              <a:rPr lang="en-US" smtClean="0"/>
              <a:t>3</a:t>
            </a:fld>
            <a:endParaRPr lang="en-US"/>
          </a:p>
        </p:txBody>
      </p:sp>
    </p:spTree>
    <p:extLst>
      <p:ext uri="{BB962C8B-B14F-4D97-AF65-F5344CB8AC3E}">
        <p14:creationId xmlns:p14="http://schemas.microsoft.com/office/powerpoint/2010/main" val="425107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En mulig afgrænsningsmodel</a:t>
            </a:r>
            <a:br>
              <a:rPr lang="da-DK" dirty="0"/>
            </a:br>
            <a:r>
              <a:rPr lang="da-DK" sz="2400" dirty="0"/>
              <a:t>(Lindenskov, Lindhardt 2023)</a:t>
            </a:r>
            <a:endParaRPr lang="da-DK" dirty="0"/>
          </a:p>
        </p:txBody>
      </p:sp>
      <p:pic>
        <p:nvPicPr>
          <p:cNvPr id="4" name="Billede 3"/>
          <p:cNvPicPr>
            <a:picLocks noChangeAspect="1"/>
          </p:cNvPicPr>
          <p:nvPr/>
        </p:nvPicPr>
        <p:blipFill>
          <a:blip r:embed="rId2"/>
          <a:stretch>
            <a:fillRect/>
          </a:stretch>
        </p:blipFill>
        <p:spPr>
          <a:xfrm>
            <a:off x="1219886" y="2008157"/>
            <a:ext cx="6828496" cy="4371226"/>
          </a:xfrm>
          <a:prstGeom prst="rect">
            <a:avLst/>
          </a:prstGeom>
        </p:spPr>
      </p:pic>
      <p:pic>
        <p:nvPicPr>
          <p:cNvPr id="5" name="Billede 4"/>
          <p:cNvPicPr>
            <a:picLocks noChangeAspect="1"/>
          </p:cNvPicPr>
          <p:nvPr/>
        </p:nvPicPr>
        <p:blipFill>
          <a:blip r:embed="rId3"/>
          <a:stretch>
            <a:fillRect/>
          </a:stretch>
        </p:blipFill>
        <p:spPr>
          <a:xfrm>
            <a:off x="1219886" y="1903615"/>
            <a:ext cx="6259192" cy="4231178"/>
          </a:xfrm>
          <a:prstGeom prst="rect">
            <a:avLst/>
          </a:prstGeom>
        </p:spPr>
      </p:pic>
      <p:sp>
        <p:nvSpPr>
          <p:cNvPr id="6" name="Pladsholder til slidenummer 5">
            <a:extLst>
              <a:ext uri="{FF2B5EF4-FFF2-40B4-BE49-F238E27FC236}">
                <a16:creationId xmlns:a16="http://schemas.microsoft.com/office/drawing/2014/main" id="{6F4A56A3-4FCC-84F3-17C8-D89EE6645251}"/>
              </a:ext>
            </a:extLst>
          </p:cNvPr>
          <p:cNvSpPr>
            <a:spLocks noGrp="1"/>
          </p:cNvSpPr>
          <p:nvPr>
            <p:ph type="sldNum" sz="quarter" idx="12"/>
          </p:nvPr>
        </p:nvSpPr>
        <p:spPr/>
        <p:txBody>
          <a:bodyPr/>
          <a:lstStyle/>
          <a:p>
            <a:fld id="{B2DC25EE-239B-4C5F-AAD1-255A7D5F1EE2}" type="slidenum">
              <a:rPr lang="en-US" smtClean="0"/>
              <a:t>4</a:t>
            </a:fld>
            <a:endParaRPr lang="en-US"/>
          </a:p>
        </p:txBody>
      </p:sp>
      <p:sp>
        <p:nvSpPr>
          <p:cNvPr id="9" name="Pladsholder til sidefod 8">
            <a:extLst>
              <a:ext uri="{FF2B5EF4-FFF2-40B4-BE49-F238E27FC236}">
                <a16:creationId xmlns:a16="http://schemas.microsoft.com/office/drawing/2014/main" id="{9CE63509-BD46-7441-C9E4-78DF838BA89A}"/>
              </a:ext>
            </a:extLst>
          </p:cNvPr>
          <p:cNvSpPr>
            <a:spLocks noGrp="1"/>
          </p:cNvSpPr>
          <p:nvPr>
            <p:ph type="ftr" sz="quarter" idx="11"/>
          </p:nvPr>
        </p:nvSpPr>
        <p:spPr/>
        <p:txBody>
          <a:bodyPr/>
          <a:lstStyle/>
          <a:p>
            <a:r>
              <a:rPr lang="en-US"/>
              <a:t>Lindenskov, Lindhardt, juni 2023</a:t>
            </a:r>
          </a:p>
        </p:txBody>
      </p:sp>
    </p:spTree>
    <p:extLst>
      <p:ext uri="{BB962C8B-B14F-4D97-AF65-F5344CB8AC3E}">
        <p14:creationId xmlns:p14="http://schemas.microsoft.com/office/powerpoint/2010/main" val="195787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Udfordringer for lærere</a:t>
            </a:r>
          </a:p>
        </p:txBody>
      </p:sp>
      <p:sp>
        <p:nvSpPr>
          <p:cNvPr id="3" name="Pladsholder til indhold 2"/>
          <p:cNvSpPr>
            <a:spLocks noGrp="1"/>
          </p:cNvSpPr>
          <p:nvPr>
            <p:ph idx="1"/>
          </p:nvPr>
        </p:nvSpPr>
        <p:spPr>
          <a:xfrm>
            <a:off x="323850" y="1914525"/>
            <a:ext cx="10959846" cy="4257675"/>
          </a:xfrm>
        </p:spPr>
        <p:txBody>
          <a:bodyPr>
            <a:normAutofit fontScale="92500" lnSpcReduction="20000"/>
          </a:bodyPr>
          <a:lstStyle/>
          <a:p>
            <a:pPr marL="514350" indent="-514350">
              <a:buFont typeface="+mj-lt"/>
              <a:buAutoNum type="arabicPeriod"/>
            </a:pPr>
            <a:r>
              <a:rPr lang="da-DK" dirty="0"/>
              <a:t>De affektive faktorer (</a:t>
            </a:r>
            <a:r>
              <a:rPr lang="da-DK" dirty="0" err="1"/>
              <a:t>matteångest</a:t>
            </a:r>
            <a:r>
              <a:rPr lang="da-DK" dirty="0"/>
              <a:t>) er undervurderet i litteratur og offentlig diskurs</a:t>
            </a:r>
          </a:p>
          <a:p>
            <a:pPr marL="514350" indent="-514350">
              <a:buFont typeface="+mj-lt"/>
              <a:buAutoNum type="arabicPeriod"/>
            </a:pPr>
            <a:r>
              <a:rPr lang="da-DK" dirty="0"/>
              <a:t>Indsigt i og accept af nuancerne i årsagerne til matematikvanskeligheder er undervurderet i litteratur og offentlig diskurs</a:t>
            </a:r>
          </a:p>
          <a:p>
            <a:pPr marL="514350" indent="-514350">
              <a:buFont typeface="+mj-lt"/>
              <a:buAutoNum type="arabicPeriod"/>
            </a:pPr>
            <a:r>
              <a:rPr lang="da-DK" dirty="0"/>
              <a:t>Elevers og forældres røst i litteratur er næsten </a:t>
            </a:r>
            <a:r>
              <a:rPr lang="da-DK" dirty="0" err="1"/>
              <a:t>ikke-eksisterende</a:t>
            </a:r>
            <a:endParaRPr lang="da-DK" dirty="0"/>
          </a:p>
          <a:p>
            <a:pPr marL="514350" indent="-514350">
              <a:buFont typeface="+mj-lt"/>
              <a:buAutoNum type="arabicPeriod"/>
            </a:pPr>
            <a:r>
              <a:rPr lang="da-DK" dirty="0"/>
              <a:t>Relevante kompenserende hjælpemidler mangler</a:t>
            </a:r>
          </a:p>
          <a:p>
            <a:pPr marL="457200" indent="-457200">
              <a:buAutoNum type="arabicPeriod" startAt="7"/>
            </a:pPr>
            <a:r>
              <a:rPr lang="da-DK" dirty="0"/>
              <a:t> Matematikundervisning af voksne er der for lidt litteratur om </a:t>
            </a:r>
          </a:p>
          <a:p>
            <a:pPr marL="457200" indent="-457200">
              <a:buFont typeface="Arial" panose="020B0604020202020204" pitchFamily="34" charset="0"/>
              <a:buAutoNum type="arabicPeriod" startAt="7"/>
            </a:pPr>
            <a:r>
              <a:rPr lang="da-DK" b="1" dirty="0"/>
              <a:t> Generel god undervisning er ikke nødvendigvis god undervisning for elever i  matematikvanskeligheder</a:t>
            </a:r>
          </a:p>
          <a:p>
            <a:pPr marL="457200" indent="-457200">
              <a:buFont typeface="Arial" panose="020B0604020202020204" pitchFamily="34" charset="0"/>
              <a:buAutoNum type="arabicPeriod" startAt="7"/>
            </a:pPr>
            <a:r>
              <a:rPr lang="da-DK" b="1" dirty="0"/>
              <a:t> Matematikvanskeligheder er et individuelt problem for elever der rammes OG et samfundsmæssigt problem</a:t>
            </a:r>
          </a:p>
          <a:p>
            <a:pPr marL="0" indent="0">
              <a:buNone/>
            </a:pPr>
            <a:endParaRPr lang="da-DK" dirty="0"/>
          </a:p>
          <a:p>
            <a:endParaRPr lang="da-DK" dirty="0"/>
          </a:p>
        </p:txBody>
      </p:sp>
      <p:sp>
        <p:nvSpPr>
          <p:cNvPr id="5" name="Pladsholder til slidenummer 4">
            <a:extLst>
              <a:ext uri="{FF2B5EF4-FFF2-40B4-BE49-F238E27FC236}">
                <a16:creationId xmlns:a16="http://schemas.microsoft.com/office/drawing/2014/main" id="{6C262242-3401-A254-873E-8F9F3A0F4BED}"/>
              </a:ext>
            </a:extLst>
          </p:cNvPr>
          <p:cNvSpPr>
            <a:spLocks noGrp="1"/>
          </p:cNvSpPr>
          <p:nvPr>
            <p:ph type="sldNum" sz="quarter" idx="12"/>
          </p:nvPr>
        </p:nvSpPr>
        <p:spPr/>
        <p:txBody>
          <a:bodyPr/>
          <a:lstStyle/>
          <a:p>
            <a:fld id="{B2DC25EE-239B-4C5F-AAD1-255A7D5F1EE2}" type="slidenum">
              <a:rPr lang="en-US" smtClean="0"/>
              <a:t>5</a:t>
            </a:fld>
            <a:endParaRPr lang="en-US"/>
          </a:p>
        </p:txBody>
      </p:sp>
      <p:sp>
        <p:nvSpPr>
          <p:cNvPr id="6" name="Pladsholder til sidefod 5">
            <a:extLst>
              <a:ext uri="{FF2B5EF4-FFF2-40B4-BE49-F238E27FC236}">
                <a16:creationId xmlns:a16="http://schemas.microsoft.com/office/drawing/2014/main" id="{A57513F8-55BB-07B3-4FAA-5229A1B8A5EA}"/>
              </a:ext>
            </a:extLst>
          </p:cNvPr>
          <p:cNvSpPr>
            <a:spLocks noGrp="1"/>
          </p:cNvSpPr>
          <p:nvPr>
            <p:ph type="ftr" sz="quarter" idx="11"/>
          </p:nvPr>
        </p:nvSpPr>
        <p:spPr/>
        <p:txBody>
          <a:bodyPr/>
          <a:lstStyle/>
          <a:p>
            <a:r>
              <a:rPr lang="en-US"/>
              <a:t>Lindenskov, Lindhardt, juni 2023</a:t>
            </a:r>
          </a:p>
        </p:txBody>
      </p:sp>
    </p:spTree>
    <p:extLst>
      <p:ext uri="{BB962C8B-B14F-4D97-AF65-F5344CB8AC3E}">
        <p14:creationId xmlns:p14="http://schemas.microsoft.com/office/powerpoint/2010/main" val="58297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1CB07-9BE7-EF9A-64E1-A707355DFE42}"/>
              </a:ext>
            </a:extLst>
          </p:cNvPr>
          <p:cNvSpPr>
            <a:spLocks noGrp="1"/>
          </p:cNvSpPr>
          <p:nvPr>
            <p:ph type="title"/>
          </p:nvPr>
        </p:nvSpPr>
        <p:spPr/>
        <p:txBody>
          <a:bodyPr/>
          <a:lstStyle/>
          <a:p>
            <a:r>
              <a:rPr lang="da-DK" dirty="0"/>
              <a:t>Skriv et par noter</a:t>
            </a:r>
          </a:p>
        </p:txBody>
      </p:sp>
      <p:sp>
        <p:nvSpPr>
          <p:cNvPr id="3" name="Pladsholder til indhold 2">
            <a:extLst>
              <a:ext uri="{FF2B5EF4-FFF2-40B4-BE49-F238E27FC236}">
                <a16:creationId xmlns:a16="http://schemas.microsoft.com/office/drawing/2014/main" id="{70C0AC09-5473-C330-94EB-D795B31A2840}"/>
              </a:ext>
            </a:extLst>
          </p:cNvPr>
          <p:cNvSpPr>
            <a:spLocks noGrp="1"/>
          </p:cNvSpPr>
          <p:nvPr>
            <p:ph idx="1"/>
          </p:nvPr>
        </p:nvSpPr>
        <p:spPr/>
        <p:txBody>
          <a:bodyPr/>
          <a:lstStyle/>
          <a:p>
            <a:r>
              <a:rPr lang="da-DK" dirty="0"/>
              <a:t>Er du enig i nogle af punkterne 1 – 8 ?</a:t>
            </a:r>
          </a:p>
          <a:p>
            <a:r>
              <a:rPr lang="da-DK" dirty="0"/>
              <a:t>Hvilke punkter synes du er de vigtigste ?</a:t>
            </a:r>
          </a:p>
          <a:p>
            <a:pPr marL="0" indent="0">
              <a:buNone/>
            </a:pPr>
            <a:endParaRPr lang="da-DK" dirty="0"/>
          </a:p>
        </p:txBody>
      </p:sp>
      <p:sp>
        <p:nvSpPr>
          <p:cNvPr id="4" name="Pladsholder til slidenummer 3">
            <a:extLst>
              <a:ext uri="{FF2B5EF4-FFF2-40B4-BE49-F238E27FC236}">
                <a16:creationId xmlns:a16="http://schemas.microsoft.com/office/drawing/2014/main" id="{9A671259-A55C-6D54-D45D-627C2072C9E6}"/>
              </a:ext>
            </a:extLst>
          </p:cNvPr>
          <p:cNvSpPr>
            <a:spLocks noGrp="1"/>
          </p:cNvSpPr>
          <p:nvPr>
            <p:ph type="sldNum" sz="quarter" idx="12"/>
          </p:nvPr>
        </p:nvSpPr>
        <p:spPr/>
        <p:txBody>
          <a:bodyPr/>
          <a:lstStyle/>
          <a:p>
            <a:fld id="{B2DC25EE-239B-4C5F-AAD1-255A7D5F1EE2}" type="slidenum">
              <a:rPr lang="en-US" smtClean="0"/>
              <a:t>6</a:t>
            </a:fld>
            <a:endParaRPr lang="en-US"/>
          </a:p>
        </p:txBody>
      </p:sp>
    </p:spTree>
    <p:extLst>
      <p:ext uri="{BB962C8B-B14F-4D97-AF65-F5344CB8AC3E}">
        <p14:creationId xmlns:p14="http://schemas.microsoft.com/office/powerpoint/2010/main" val="344557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474A0-F103-DE64-AE9F-342BF62389A6}"/>
              </a:ext>
            </a:extLst>
          </p:cNvPr>
          <p:cNvSpPr>
            <a:spLocks noGrp="1"/>
          </p:cNvSpPr>
          <p:nvPr>
            <p:ph type="title"/>
          </p:nvPr>
        </p:nvSpPr>
        <p:spPr>
          <a:xfrm>
            <a:off x="838200" y="365126"/>
            <a:ext cx="10515600" cy="773210"/>
          </a:xfrm>
        </p:spPr>
        <p:txBody>
          <a:bodyPr/>
          <a:lstStyle/>
          <a:p>
            <a:r>
              <a:rPr lang="da-DK" dirty="0"/>
              <a:t>Psykologiske perspektiver</a:t>
            </a:r>
          </a:p>
        </p:txBody>
      </p:sp>
      <p:sp>
        <p:nvSpPr>
          <p:cNvPr id="3" name="Pladsholder til indhold 2">
            <a:extLst>
              <a:ext uri="{FF2B5EF4-FFF2-40B4-BE49-F238E27FC236}">
                <a16:creationId xmlns:a16="http://schemas.microsoft.com/office/drawing/2014/main" id="{83FB4234-7D2A-FAAB-B426-70C4382B3B55}"/>
              </a:ext>
            </a:extLst>
          </p:cNvPr>
          <p:cNvSpPr>
            <a:spLocks noGrp="1"/>
          </p:cNvSpPr>
          <p:nvPr>
            <p:ph idx="1"/>
          </p:nvPr>
        </p:nvSpPr>
        <p:spPr>
          <a:xfrm>
            <a:off x="959497" y="1005923"/>
            <a:ext cx="9994641" cy="5562827"/>
          </a:xfrm>
        </p:spPr>
        <p:txBody>
          <a:bodyPr>
            <a:normAutofit fontScale="55000" lnSpcReduction="20000"/>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0000"/>
              </a:lnSpc>
              <a:spcAft>
                <a:spcPts val="800"/>
              </a:spcAft>
              <a:buNone/>
              <a:tabLst>
                <a:tab pos="457200" algn="l"/>
              </a:tabLst>
            </a:pPr>
            <a:r>
              <a:rPr lang="da-DK" sz="8000" kern="100" dirty="0">
                <a:latin typeface="Calibri" panose="020F0502020204030204" pitchFamily="34" charset="0"/>
                <a:ea typeface="Calibri" panose="020F0502020204030204" pitchFamily="34" charset="0"/>
                <a:cs typeface="Times New Roman" panose="02020603050405020304" pitchFamily="18" charset="0"/>
              </a:rPr>
              <a:t>Omhandler elevers </a:t>
            </a:r>
            <a:r>
              <a:rPr lang="da-DK" sz="8000" kern="100" dirty="0">
                <a:latin typeface="Calibri" panose="020F0502020204030204" pitchFamily="34" charset="0"/>
                <a:cs typeface="Times New Roman" panose="02020603050405020304" pitchFamily="18" charset="0"/>
              </a:rPr>
              <a:t>motivation, selvtillid, mind-set, forventninger, blokeringer, identitet samt matematikangst. </a:t>
            </a:r>
            <a:r>
              <a:rPr lang="da-DK" sz="8000" kern="100" dirty="0">
                <a:latin typeface="Calibri" panose="020F0502020204030204" pitchFamily="34" charset="0"/>
                <a:ea typeface="Calibri" panose="020F0502020204030204" pitchFamily="34" charset="0"/>
                <a:cs typeface="Times New Roman" panose="02020603050405020304" pitchFamily="18" charset="0"/>
              </a:rPr>
              <a:t>Det er påvist at </a:t>
            </a:r>
          </a:p>
          <a:p>
            <a:pPr>
              <a:lnSpc>
                <a:spcPct val="120000"/>
              </a:lnSpc>
              <a:spcAft>
                <a:spcPts val="800"/>
              </a:spcAft>
              <a:tabLst>
                <a:tab pos="457200" algn="l"/>
              </a:tabLst>
            </a:pPr>
            <a:r>
              <a:rPr lang="da-DK" sz="8000" kern="100" dirty="0">
                <a:effectLst/>
                <a:latin typeface="Calibri" panose="020F0502020204030204" pitchFamily="34" charset="0"/>
                <a:ea typeface="Calibri" panose="020F0502020204030204" pitchFamily="34" charset="0"/>
                <a:cs typeface="Times New Roman" panose="02020603050405020304" pitchFamily="18" charset="0"/>
              </a:rPr>
              <a:t>  I Danmark er der en negativ udvikling </a:t>
            </a:r>
          </a:p>
          <a:p>
            <a:pPr lvl="1">
              <a:lnSpc>
                <a:spcPct val="120000"/>
              </a:lnSpc>
              <a:spcAft>
                <a:spcPts val="800"/>
              </a:spcAft>
              <a:tabLst>
                <a:tab pos="457200" algn="l"/>
              </a:tabLst>
            </a:pPr>
            <a:r>
              <a:rPr lang="da-DK" sz="7600" kern="100" dirty="0">
                <a:effectLst/>
                <a:latin typeface="Calibri" panose="020F0502020204030204" pitchFamily="34" charset="0"/>
                <a:ea typeface="Calibri" panose="020F0502020204030204" pitchFamily="34" charset="0"/>
                <a:cs typeface="Times New Roman" panose="02020603050405020304" pitchFamily="18" charset="0"/>
              </a:rPr>
              <a:t>fra PISA 2003 til PISA 2012  </a:t>
            </a:r>
          </a:p>
          <a:p>
            <a:pPr lvl="1">
              <a:lnSpc>
                <a:spcPct val="120000"/>
              </a:lnSpc>
              <a:spcAft>
                <a:spcPts val="800"/>
              </a:spcAft>
              <a:tabLst>
                <a:tab pos="457200" algn="l"/>
              </a:tabLst>
            </a:pPr>
            <a:r>
              <a:rPr lang="da-DK" sz="7600" kern="100" dirty="0">
                <a:latin typeface="Calibri" panose="020F0502020204030204" pitchFamily="34" charset="0"/>
                <a:ea typeface="Calibri" panose="020F0502020204030204" pitchFamily="34" charset="0"/>
                <a:cs typeface="Times New Roman" panose="02020603050405020304" pitchFamily="18" charset="0"/>
              </a:rPr>
              <a:t>f</a:t>
            </a:r>
            <a:r>
              <a:rPr lang="da-DK" sz="7600" kern="100" dirty="0">
                <a:effectLst/>
                <a:latin typeface="Calibri" panose="020F0502020204030204" pitchFamily="34" charset="0"/>
                <a:ea typeface="Calibri" panose="020F0502020204030204" pitchFamily="34" charset="0"/>
                <a:cs typeface="Times New Roman" panose="02020603050405020304" pitchFamily="18" charset="0"/>
              </a:rPr>
              <a:t>ra TIMSS 2015 til TIMSS 2019</a:t>
            </a:r>
          </a:p>
          <a:p>
            <a:pPr marL="342900" lvl="0" indent="-342900">
              <a:lnSpc>
                <a:spcPct val="107000"/>
              </a:lnSpc>
              <a:spcAft>
                <a:spcPts val="800"/>
              </a:spcAft>
              <a:buFont typeface="Arial" panose="020B0604020202020204" pitchFamily="34" charset="0"/>
              <a:buChar char="•"/>
              <a:tabLst>
                <a:tab pos="457200" algn="l"/>
              </a:tabLst>
            </a:pPr>
            <a:endParaRPr lang="da-DK" sz="2600" dirty="0"/>
          </a:p>
        </p:txBody>
      </p:sp>
      <p:sp>
        <p:nvSpPr>
          <p:cNvPr id="4" name="Pladsholder til slidenummer 3">
            <a:extLst>
              <a:ext uri="{FF2B5EF4-FFF2-40B4-BE49-F238E27FC236}">
                <a16:creationId xmlns:a16="http://schemas.microsoft.com/office/drawing/2014/main" id="{97E21360-140A-B501-24F4-E1544EF7DDAE}"/>
              </a:ext>
            </a:extLst>
          </p:cNvPr>
          <p:cNvSpPr>
            <a:spLocks noGrp="1"/>
          </p:cNvSpPr>
          <p:nvPr>
            <p:ph type="sldNum" sz="quarter" idx="12"/>
          </p:nvPr>
        </p:nvSpPr>
        <p:spPr/>
        <p:txBody>
          <a:bodyPr/>
          <a:lstStyle/>
          <a:p>
            <a:fld id="{B2DC25EE-239B-4C5F-AAD1-255A7D5F1EE2}" type="slidenum">
              <a:rPr lang="en-US" smtClean="0"/>
              <a:t>7</a:t>
            </a:fld>
            <a:endParaRPr lang="en-US"/>
          </a:p>
        </p:txBody>
      </p:sp>
      <p:sp>
        <p:nvSpPr>
          <p:cNvPr id="5" name="Pladsholder til sidefod 4">
            <a:extLst>
              <a:ext uri="{FF2B5EF4-FFF2-40B4-BE49-F238E27FC236}">
                <a16:creationId xmlns:a16="http://schemas.microsoft.com/office/drawing/2014/main" id="{225502E7-65C9-F54C-8196-E0AFDF700618}"/>
              </a:ext>
            </a:extLst>
          </p:cNvPr>
          <p:cNvSpPr>
            <a:spLocks noGrp="1"/>
          </p:cNvSpPr>
          <p:nvPr>
            <p:ph type="ftr" sz="quarter" idx="11"/>
          </p:nvPr>
        </p:nvSpPr>
        <p:spPr/>
        <p:txBody>
          <a:bodyPr/>
          <a:lstStyle/>
          <a:p>
            <a:r>
              <a:rPr lang="en-US" dirty="0"/>
              <a:t>Lindenskov, </a:t>
            </a:r>
            <a:r>
              <a:rPr lang="en-US" dirty="0" err="1"/>
              <a:t>Lindhardt</a:t>
            </a:r>
            <a:r>
              <a:rPr lang="en-US" dirty="0"/>
              <a:t>, </a:t>
            </a:r>
            <a:r>
              <a:rPr lang="en-US" dirty="0" err="1"/>
              <a:t>juni</a:t>
            </a:r>
            <a:r>
              <a:rPr lang="en-US" dirty="0"/>
              <a:t> 2023</a:t>
            </a:r>
          </a:p>
        </p:txBody>
      </p:sp>
    </p:spTree>
    <p:extLst>
      <p:ext uri="{BB962C8B-B14F-4D97-AF65-F5344CB8AC3E}">
        <p14:creationId xmlns:p14="http://schemas.microsoft.com/office/powerpoint/2010/main" val="720215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079CF7-FE29-C100-7774-013DFA2B4EBA}"/>
              </a:ext>
            </a:extLst>
          </p:cNvPr>
          <p:cNvSpPr>
            <a:spLocks noGrp="1"/>
          </p:cNvSpPr>
          <p:nvPr>
            <p:ph type="title"/>
          </p:nvPr>
        </p:nvSpPr>
        <p:spPr/>
        <p:txBody>
          <a:bodyPr/>
          <a:lstStyle/>
          <a:p>
            <a:r>
              <a:rPr lang="da-DK" dirty="0"/>
              <a:t>Psykologiske mekanismer</a:t>
            </a:r>
          </a:p>
        </p:txBody>
      </p:sp>
      <p:sp>
        <p:nvSpPr>
          <p:cNvPr id="3" name="Pladsholder til indhold 2">
            <a:extLst>
              <a:ext uri="{FF2B5EF4-FFF2-40B4-BE49-F238E27FC236}">
                <a16:creationId xmlns:a16="http://schemas.microsoft.com/office/drawing/2014/main" id="{11D5FA26-373D-C56F-9F7B-B32F0F3AF41F}"/>
              </a:ext>
            </a:extLst>
          </p:cNvPr>
          <p:cNvSpPr>
            <a:spLocks noGrp="1"/>
          </p:cNvSpPr>
          <p:nvPr>
            <p:ph idx="1"/>
          </p:nvPr>
        </p:nvSpPr>
        <p:spPr/>
        <p:txBody>
          <a:bodyPr>
            <a:normAutofit fontScale="85000" lnSpcReduction="10000"/>
          </a:bodyPr>
          <a:lstStyle/>
          <a:p>
            <a:pPr marL="342900" lvl="0" indent="-342900">
              <a:lnSpc>
                <a:spcPct val="120000"/>
              </a:lnSpc>
              <a:spcAft>
                <a:spcPts val="800"/>
              </a:spcAft>
              <a:tabLst>
                <a:tab pos="457200" algn="l"/>
              </a:tabLst>
            </a:pP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Elever i matematikvanskeligheder udviser højere ængstelse og </a:t>
            </a:r>
            <a:r>
              <a:rPr lang="da-DK" sz="2400" kern="100" dirty="0">
                <a:latin typeface="Calibri" panose="020F0502020204030204" pitchFamily="34" charset="0"/>
                <a:ea typeface="Calibri" panose="020F0502020204030204" pitchFamily="34" charset="0"/>
                <a:cs typeface="Times New Roman" panose="02020603050405020304" pitchFamily="18" charset="0"/>
              </a:rPr>
              <a:t>flere opmærksomhedsproblemer </a:t>
            </a:r>
          </a:p>
          <a:p>
            <a:pPr marL="342900" indent="-342900">
              <a:lnSpc>
                <a:spcPct val="120000"/>
              </a:lnSpc>
              <a:spcAft>
                <a:spcPts val="800"/>
              </a:spcAft>
              <a:tabLst>
                <a:tab pos="457200" algn="l"/>
              </a:tabLst>
            </a:pP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Elever i matematikvanskeligheder kan have følelse af sorgfuldhed og af ikke at slå til intellektuelt</a:t>
            </a:r>
          </a:p>
          <a:p>
            <a:pPr marL="342900" lvl="0" indent="-342900">
              <a:lnSpc>
                <a:spcPct val="120000"/>
              </a:lnSpc>
              <a:spcAft>
                <a:spcPts val="800"/>
              </a:spcAft>
              <a:tabLst>
                <a:tab pos="457200" algn="l"/>
              </a:tabLst>
            </a:pP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Internalisering af problemer, kan erodere selvværd og faglig motivation</a:t>
            </a:r>
            <a:endParaRPr lang="da-DK" sz="24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20000"/>
              </a:lnSpc>
              <a:spcAft>
                <a:spcPts val="800"/>
              </a:spcAft>
              <a:tabLst>
                <a:tab pos="457200" algn="l"/>
              </a:tabLst>
            </a:pP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Math </a:t>
            </a:r>
            <a:r>
              <a:rPr lang="da-DK" sz="2400" kern="100" dirty="0" err="1">
                <a:effectLst/>
                <a:latin typeface="Calibri" panose="020F0502020204030204" pitchFamily="34" charset="0"/>
                <a:ea typeface="Calibri" panose="020F0502020204030204" pitchFamily="34" charset="0"/>
                <a:cs typeface="Times New Roman" panose="02020603050405020304" pitchFamily="18" charset="0"/>
              </a:rPr>
              <a:t>anxiety</a:t>
            </a: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da-DK" sz="2400" kern="100" dirty="0">
                <a:latin typeface="Calibri" panose="020F0502020204030204" pitchFamily="34" charset="0"/>
                <a:ea typeface="Calibri" panose="020F0502020204030204" pitchFamily="34" charset="0"/>
                <a:cs typeface="Times New Roman" panose="02020603050405020304" pitchFamily="18" charset="0"/>
              </a:rPr>
              <a:t>kan hæmme læring og motivation for alle elever</a:t>
            </a: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20000"/>
              </a:lnSpc>
              <a:spcAft>
                <a:spcPts val="800"/>
              </a:spcAft>
              <a:tabLst>
                <a:tab pos="457200" algn="l"/>
              </a:tabLst>
            </a:pP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Øget matematisk selvtillid og øget selvregulering aktiverer erkendelse og deltagelsesadfærd</a:t>
            </a:r>
          </a:p>
          <a:p>
            <a:endParaRPr lang="da-DK" dirty="0"/>
          </a:p>
        </p:txBody>
      </p:sp>
      <p:sp>
        <p:nvSpPr>
          <p:cNvPr id="4" name="Pladsholder til slidenummer 3">
            <a:extLst>
              <a:ext uri="{FF2B5EF4-FFF2-40B4-BE49-F238E27FC236}">
                <a16:creationId xmlns:a16="http://schemas.microsoft.com/office/drawing/2014/main" id="{64AD45EC-E518-093C-A422-C244686F7CD2}"/>
              </a:ext>
            </a:extLst>
          </p:cNvPr>
          <p:cNvSpPr>
            <a:spLocks noGrp="1"/>
          </p:cNvSpPr>
          <p:nvPr>
            <p:ph type="sldNum" sz="quarter" idx="12"/>
          </p:nvPr>
        </p:nvSpPr>
        <p:spPr/>
        <p:txBody>
          <a:bodyPr/>
          <a:lstStyle/>
          <a:p>
            <a:fld id="{B2DC25EE-239B-4C5F-AAD1-255A7D5F1EE2}" type="slidenum">
              <a:rPr lang="en-US" smtClean="0"/>
              <a:t>8</a:t>
            </a:fld>
            <a:endParaRPr lang="en-US"/>
          </a:p>
        </p:txBody>
      </p:sp>
    </p:spTree>
    <p:extLst>
      <p:ext uri="{BB962C8B-B14F-4D97-AF65-F5344CB8AC3E}">
        <p14:creationId xmlns:p14="http://schemas.microsoft.com/office/powerpoint/2010/main" val="71609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07AFF9-7D1E-B848-220F-B30F0621FF11}"/>
              </a:ext>
            </a:extLst>
          </p:cNvPr>
          <p:cNvSpPr>
            <a:spLocks noGrp="1"/>
          </p:cNvSpPr>
          <p:nvPr>
            <p:ph type="title"/>
          </p:nvPr>
        </p:nvSpPr>
        <p:spPr/>
        <p:txBody>
          <a:bodyPr/>
          <a:lstStyle/>
          <a:p>
            <a:r>
              <a:rPr lang="da-DK" dirty="0"/>
              <a:t>Testning og testresultater</a:t>
            </a:r>
          </a:p>
        </p:txBody>
      </p:sp>
      <p:sp>
        <p:nvSpPr>
          <p:cNvPr id="3" name="Pladsholder til indhold 2">
            <a:extLst>
              <a:ext uri="{FF2B5EF4-FFF2-40B4-BE49-F238E27FC236}">
                <a16:creationId xmlns:a16="http://schemas.microsoft.com/office/drawing/2014/main" id="{B9047DFB-E94A-D7F3-9745-BBD33092864B}"/>
              </a:ext>
            </a:extLst>
          </p:cNvPr>
          <p:cNvSpPr>
            <a:spLocks noGrp="1"/>
          </p:cNvSpPr>
          <p:nvPr>
            <p:ph idx="1"/>
          </p:nvPr>
        </p:nvSpPr>
        <p:spPr>
          <a:xfrm>
            <a:off x="1115568" y="1935127"/>
            <a:ext cx="10168128" cy="4786348"/>
          </a:xfrm>
        </p:spPr>
        <p:txBody>
          <a:bodyPr vert="horz" lIns="91440" tIns="45720" rIns="91440" bIns="45720" rtlCol="0">
            <a:normAutofit/>
          </a:bodyPr>
          <a:lstStyle/>
          <a:p>
            <a:r>
              <a:rPr lang="da-DK" kern="100" dirty="0">
                <a:latin typeface="Calibri" panose="020F0502020204030204" pitchFamily="34" charset="0"/>
                <a:cs typeface="Times New Roman" panose="02020603050405020304" pitchFamily="18" charset="0"/>
              </a:rPr>
              <a:t>Stress påvirker koncentration og arbejdshukommelse, hvilket påvirker præstation</a:t>
            </a:r>
          </a:p>
          <a:p>
            <a:r>
              <a:rPr lang="da-DK" kern="100" dirty="0">
                <a:latin typeface="Calibri" panose="020F0502020204030204" pitchFamily="34" charset="0"/>
                <a:cs typeface="Times New Roman" panose="02020603050405020304" pitchFamily="18" charset="0"/>
              </a:rPr>
              <a:t>Information om testresultater kan påvirke udvikling af præstation </a:t>
            </a:r>
          </a:p>
          <a:p>
            <a:r>
              <a:rPr lang="da-DK" kern="100" dirty="0">
                <a:latin typeface="Calibri" panose="020F0502020204030204" pitchFamily="34" charset="0"/>
                <a:cs typeface="Times New Roman" panose="02020603050405020304" pitchFamily="18" charset="0"/>
              </a:rPr>
              <a:t>Anette Bagger peger på </a:t>
            </a:r>
            <a:r>
              <a:rPr lang="da-DK" kern="100" dirty="0" err="1">
                <a:latin typeface="Calibri" panose="020F0502020204030204" pitchFamily="34" charset="0"/>
                <a:cs typeface="Times New Roman" panose="02020603050405020304" pitchFamily="18" charset="0"/>
              </a:rPr>
              <a:t>Klapp</a:t>
            </a:r>
            <a:r>
              <a:rPr lang="da-DK" kern="100" dirty="0">
                <a:latin typeface="Calibri" panose="020F0502020204030204" pitchFamily="34" charset="0"/>
                <a:cs typeface="Times New Roman" panose="02020603050405020304" pitchFamily="18" charset="0"/>
              </a:rPr>
              <a:t> fra 2014:</a:t>
            </a:r>
          </a:p>
          <a:p>
            <a:r>
              <a:rPr lang="da-DK" kern="100" dirty="0">
                <a:latin typeface="Calibri" panose="020F0502020204030204" pitchFamily="34" charset="0"/>
                <a:cs typeface="Times New Roman" panose="02020603050405020304" pitchFamily="18" charset="0"/>
              </a:rPr>
              <a:t>Test til 700 elever både i 6. klasse og 7. klasse, og 350 får besked om testresultat i 6. klasse. </a:t>
            </a:r>
          </a:p>
          <a:p>
            <a:pPr lvl="1"/>
            <a:r>
              <a:rPr lang="da-DK" dirty="0">
                <a:latin typeface="Calibri" panose="020F0502020204030204" pitchFamily="34" charset="0"/>
                <a:cs typeface="Times New Roman" panose="02020603050405020304" pitchFamily="18" charset="0"/>
              </a:rPr>
              <a:t>De 6% højst præsterende steg mest i 7. klasse, hvis de havde fået besked i 6. klasse.</a:t>
            </a:r>
          </a:p>
          <a:p>
            <a:pPr lvl="1"/>
            <a:r>
              <a:rPr lang="da-DK" dirty="0">
                <a:latin typeface="Calibri" panose="020F0502020204030204" pitchFamily="34" charset="0"/>
                <a:cs typeface="Times New Roman" panose="02020603050405020304" pitchFamily="18" charset="0"/>
              </a:rPr>
              <a:t>De lavest præsterende med besked i 6. klasse klarede sig endnu dårligere i 7. klasse.</a:t>
            </a:r>
          </a:p>
          <a:p>
            <a:pPr lvl="1"/>
            <a:r>
              <a:rPr lang="da-DK" dirty="0">
                <a:latin typeface="Calibri" panose="020F0502020204030204" pitchFamily="34" charset="0"/>
                <a:cs typeface="Times New Roman" panose="02020603050405020304" pitchFamily="18" charset="0"/>
              </a:rPr>
              <a:t>For midtergruppen havde besked i 6. klasse ikke indflydelse på 7. klasse. </a:t>
            </a:r>
          </a:p>
          <a:p>
            <a:endParaRPr lang="da-DK" kern="100" dirty="0">
              <a:latin typeface="Calibri" panose="020F050202020403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3B7AEC4A-BE97-C915-D1F4-49C068588020}"/>
              </a:ext>
            </a:extLst>
          </p:cNvPr>
          <p:cNvSpPr>
            <a:spLocks noGrp="1"/>
          </p:cNvSpPr>
          <p:nvPr>
            <p:ph type="sldNum" sz="quarter" idx="12"/>
          </p:nvPr>
        </p:nvSpPr>
        <p:spPr/>
        <p:txBody>
          <a:bodyPr/>
          <a:lstStyle/>
          <a:p>
            <a:fld id="{B2DC25EE-239B-4C5F-AAD1-255A7D5F1EE2}" type="slidenum">
              <a:rPr lang="en-US" smtClean="0"/>
              <a:t>9</a:t>
            </a:fld>
            <a:endParaRPr lang="en-US"/>
          </a:p>
        </p:txBody>
      </p:sp>
    </p:spTree>
    <p:extLst>
      <p:ext uri="{BB962C8B-B14F-4D97-AF65-F5344CB8AC3E}">
        <p14:creationId xmlns:p14="http://schemas.microsoft.com/office/powerpoint/2010/main" val="8199526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1.7|8.1|9.7|7.4|10.7"/>
</p:tagLst>
</file>

<file path=ppt/theme/theme1.xml><?xml version="1.0" encoding="utf-8"?>
<a:theme xmlns:a="http://schemas.openxmlformats.org/drawingml/2006/main" name="AccentBoxVTI">
  <a:themeElements>
    <a:clrScheme name="AnalogousFromRegularSeedRightStep">
      <a:dk1>
        <a:srgbClr val="000000"/>
      </a:dk1>
      <a:lt1>
        <a:srgbClr val="FFFFFF"/>
      </a:lt1>
      <a:dk2>
        <a:srgbClr val="2E1B30"/>
      </a:dk2>
      <a:lt2>
        <a:srgbClr val="F3F0F0"/>
      </a:lt2>
      <a:accent1>
        <a:srgbClr val="45AFAD"/>
      </a:accent1>
      <a:accent2>
        <a:srgbClr val="3B82B1"/>
      </a:accent2>
      <a:accent3>
        <a:srgbClr val="4D63C3"/>
      </a:accent3>
      <a:accent4>
        <a:srgbClr val="593EB3"/>
      </a:accent4>
      <a:accent5>
        <a:srgbClr val="994DC3"/>
      </a:accent5>
      <a:accent6>
        <a:srgbClr val="B13BAA"/>
      </a:accent6>
      <a:hlink>
        <a:srgbClr val="BF3F42"/>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1664</Words>
  <Application>Microsoft Office PowerPoint</Application>
  <PresentationFormat>Bredbild</PresentationFormat>
  <Paragraphs>254</Paragraphs>
  <Slides>27</Slides>
  <Notes>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27</vt:i4>
      </vt:variant>
    </vt:vector>
  </HeadingPairs>
  <TitlesOfParts>
    <vt:vector size="33" baseType="lpstr">
      <vt:lpstr>Arial</vt:lpstr>
      <vt:lpstr>AU Passata</vt:lpstr>
      <vt:lpstr>Avenir Next LT Pro Demi</vt:lpstr>
      <vt:lpstr>Calibri</vt:lpstr>
      <vt:lpstr>Neue Haas Grotesk Text Pro</vt:lpstr>
      <vt:lpstr>AccentBoxVTI</vt:lpstr>
      <vt:lpstr>   Hur lärare bäst kan stödje elever med matematiksvårigheter </vt:lpstr>
      <vt:lpstr>Punkter</vt:lpstr>
      <vt:lpstr>  Engelsk terminologi Lavt præsterende elever   LA  Elever i matematikvanskeligheder, dyscalculia  MLD og DD    Dansk terminologi Matematikvanskeligheder  Regnehuller  Talblindhed=Dyskalkuli    Svensk terminologi</vt:lpstr>
      <vt:lpstr>En mulig afgrænsningsmodel (Lindenskov, Lindhardt 2023)</vt:lpstr>
      <vt:lpstr>Udfordringer for lærere</vt:lpstr>
      <vt:lpstr>Skriv et par noter</vt:lpstr>
      <vt:lpstr>Psykologiske perspektiver</vt:lpstr>
      <vt:lpstr>Psykologiske mekanismer</vt:lpstr>
      <vt:lpstr>Testning og testresultater</vt:lpstr>
      <vt:lpstr>Skriv et par noter</vt:lpstr>
      <vt:lpstr>Se her, mens I skriver et par noter</vt:lpstr>
      <vt:lpstr>Sociologiske perspektiver</vt:lpstr>
      <vt:lpstr>Skriv et par noter</vt:lpstr>
      <vt:lpstr>Neurologiske/kognitive perspektiver</vt:lpstr>
      <vt:lpstr>(Matematik)didaktiske perspektiver</vt:lpstr>
      <vt:lpstr>Hvad kan læreren tænke</vt:lpstr>
      <vt:lpstr>Hvad kan læreren gøre</vt:lpstr>
      <vt:lpstr>Hvad kan læreren gøre</vt:lpstr>
      <vt:lpstr>Hvad kan læreren gøre</vt:lpstr>
      <vt:lpstr>Danske materialer med baggrund i regnehulsteori om matematiksvårigheter</vt:lpstr>
      <vt:lpstr>PowerPoint-presentation</vt:lpstr>
      <vt:lpstr>PowerPoint-presentation</vt:lpstr>
      <vt:lpstr>PowerPoint-presentation</vt:lpstr>
      <vt:lpstr>8 elevhæfter i alt</vt:lpstr>
      <vt:lpstr>De 8 elevhæfter</vt:lpstr>
      <vt:lpstr>Nordisk konference 22-24 november 2023  DPU, Aarhus Universitet i København</vt:lpstr>
      <vt:lpstr>Tak for opmærksomheden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Lena Lindenskov</dc:creator>
  <cp:lastModifiedBy>Hans Christer Melén</cp:lastModifiedBy>
  <cp:revision>4</cp:revision>
  <dcterms:created xsi:type="dcterms:W3CDTF">2023-10-25T17:46:22Z</dcterms:created>
  <dcterms:modified xsi:type="dcterms:W3CDTF">2024-04-12T12:55:15Z</dcterms:modified>
</cp:coreProperties>
</file>