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2"/>
  </p:notesMasterIdLst>
  <p:sldIdLst>
    <p:sldId id="256" r:id="rId2"/>
    <p:sldId id="257" r:id="rId3"/>
    <p:sldId id="337" r:id="rId4"/>
    <p:sldId id="346" r:id="rId5"/>
    <p:sldId id="334" r:id="rId6"/>
    <p:sldId id="339" r:id="rId7"/>
    <p:sldId id="341" r:id="rId8"/>
    <p:sldId id="343" r:id="rId9"/>
    <p:sldId id="338" r:id="rId10"/>
    <p:sldId id="271" r:id="rId11"/>
    <p:sldId id="324" r:id="rId12"/>
    <p:sldId id="347" r:id="rId13"/>
    <p:sldId id="348" r:id="rId14"/>
    <p:sldId id="345" r:id="rId15"/>
    <p:sldId id="266" r:id="rId16"/>
    <p:sldId id="299" r:id="rId17"/>
    <p:sldId id="292" r:id="rId18"/>
    <p:sldId id="349" r:id="rId19"/>
    <p:sldId id="26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353" autoAdjust="0"/>
  </p:normalViewPr>
  <p:slideViewPr>
    <p:cSldViewPr snapToGrid="0">
      <p:cViewPr varScale="1">
        <p:scale>
          <a:sx n="63" d="100"/>
          <a:sy n="63" d="100"/>
        </p:scale>
        <p:origin x="136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50"/>
    </p:cViewPr>
  </p:sorterViewPr>
  <p:notesViewPr>
    <p:cSldViewPr snapToGrid="0">
      <p:cViewPr varScale="1">
        <p:scale>
          <a:sx n="54" d="100"/>
          <a:sy n="54" d="100"/>
        </p:scale>
        <p:origin x="1877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45AC-DA75-4092-9404-ED1EF5DFB968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3B15-6B82-4AFC-8D18-DA74AED2B5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97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3B15-6B82-4AFC-8D18-DA74AED2B5C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9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3B15-6B82-4AFC-8D18-DA74AED2B5C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431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3B15-6B82-4AFC-8D18-DA74AED2B5C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60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3B15-6B82-4AFC-8D18-DA74AED2B5C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8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0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4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0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5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0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1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7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7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0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lm-online.net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b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</a:br>
            <a:b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</a:br>
            <a:b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sv-SE" sz="3600" b="1" i="0" dirty="0">
                <a:solidFill>
                  <a:srgbClr val="000000"/>
                </a:solidFill>
                <a:effectLst/>
                <a:latin typeface="-apple-system"/>
              </a:rPr>
              <a:t>Vuxnas</a:t>
            </a:r>
            <a: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sv-SE" sz="3600" b="1" i="0" dirty="0">
                <a:solidFill>
                  <a:srgbClr val="000000"/>
                </a:solidFill>
                <a:effectLst/>
                <a:latin typeface="-apple-system"/>
              </a:rPr>
              <a:t>matematiklärande - problemområden och strategier</a:t>
            </a:r>
            <a:br>
              <a:rPr lang="sv-SE" b="1" i="0" dirty="0">
                <a:solidFill>
                  <a:srgbClr val="000000"/>
                </a:solidFill>
                <a:effectLst/>
                <a:latin typeface="-apple-system"/>
              </a:rPr>
            </a:br>
            <a:br>
              <a:rPr lang="sv-SE" dirty="0"/>
            </a:br>
            <a:r>
              <a:rPr lang="sv-SE" sz="3100" dirty="0"/>
              <a:t>31 mars 2022,</a:t>
            </a:r>
            <a:br>
              <a:rPr lang="sv-SE" sz="3100" dirty="0"/>
            </a:br>
            <a:r>
              <a:rPr lang="sv-SE" sz="3100" dirty="0"/>
              <a:t>Växjö</a:t>
            </a:r>
            <a:br>
              <a:rPr lang="sv-SE" sz="3100" dirty="0"/>
            </a:br>
            <a:endParaRPr lang="sv-SE" sz="31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743973" y="4385731"/>
            <a:ext cx="5714228" cy="1405467"/>
          </a:xfrm>
        </p:spPr>
        <p:txBody>
          <a:bodyPr>
            <a:normAutofit/>
          </a:bodyPr>
          <a:lstStyle/>
          <a:p>
            <a:r>
              <a:rPr lang="sv-SE" sz="2800" dirty="0"/>
              <a:t>Hans Melén</a:t>
            </a:r>
          </a:p>
          <a:p>
            <a:r>
              <a:rPr lang="sv-SE" sz="2800" dirty="0"/>
              <a:t>V</a:t>
            </a:r>
            <a:r>
              <a:rPr lang="sv-SE" sz="2800" cap="none" dirty="0"/>
              <a:t>iS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482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v-SE" sz="3100" dirty="0" err="1"/>
              <a:t>Piaac</a:t>
            </a:r>
            <a:br>
              <a:rPr lang="sv-SE" sz="3100" dirty="0"/>
            </a:br>
            <a:r>
              <a:rPr lang="en-US" sz="3100" dirty="0"/>
              <a:t>Program for the International Assessment of Adult Competencies</a:t>
            </a:r>
            <a:br>
              <a:rPr lang="en-US" dirty="0"/>
            </a:br>
            <a:endParaRPr lang="sv-S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848824"/>
            <a:ext cx="7772400" cy="2829967"/>
          </a:xfrm>
        </p:spPr>
        <p:txBody>
          <a:bodyPr>
            <a:normAutofit/>
          </a:bodyPr>
          <a:lstStyle/>
          <a:p>
            <a:r>
              <a:rPr lang="sv-SE" altLang="sv-SE" sz="1500" dirty="0"/>
              <a:t>PIAAC – den internationella undersökningen av vuxnas färdigheter:</a:t>
            </a:r>
          </a:p>
          <a:p>
            <a:r>
              <a:rPr lang="sv-SE" altLang="sv-SE" sz="1500" dirty="0"/>
              <a:t>Vuxnas färdigheter står sig väl internationellt </a:t>
            </a:r>
          </a:p>
          <a:p>
            <a:r>
              <a:rPr lang="sv-SE" altLang="sv-SE" sz="1500" dirty="0"/>
              <a:t>Sverige ligger totalt sett över genomsnittet för de deltagande länderna i den internationella jämförelsen PIAAC när det gäller läsning och räkning och högt när det gäller problemlösning med hjälp av dator. Samtidigt är skillnaderna stora i befolkningen. En ganska stor del ligger på låg nivå inom dessa kunskapsområden</a:t>
            </a:r>
          </a:p>
          <a:p>
            <a:r>
              <a:rPr lang="sv-SE" altLang="sv-SE" sz="1500" dirty="0"/>
              <a:t>Mera fakta i artikel av Erik Mellander på www.visnet.se</a:t>
            </a: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1070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F47158-AE83-48CA-9C80-4C8FC395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700"/>
            <a:ext cx="7772400" cy="1001168"/>
          </a:xfrm>
        </p:spPr>
        <p:txBody>
          <a:bodyPr/>
          <a:lstStyle/>
          <a:p>
            <a:r>
              <a:rPr lang="sv-SE" dirty="0"/>
              <a:t>Några resultatmässiga 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56835F-9040-4200-B8AD-1878C829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4610"/>
            <a:ext cx="7772400" cy="28967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Matematikresultat jämfört med resultat för andra kurser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Hur är männens situation i vuxenutbildningen?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Deltagande –Avbrott- Betyg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Den grupp som presterar lägst i PIIAC – hur når vi och stöttar dem?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Intressanta skillnader mellan kommuner och mellan olika typer av områden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Hur kommer betygsresultaten att påverkas av nyligen genomförda förändringar i styrdokumenten?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35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4C9FDB-2688-4795-A92A-9EA26576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55"/>
            <a:ext cx="7772400" cy="874353"/>
          </a:xfrm>
        </p:spPr>
        <p:txBody>
          <a:bodyPr/>
          <a:lstStyle/>
          <a:p>
            <a:r>
              <a:rPr lang="sv-SE" dirty="0"/>
              <a:t> Vad är vuxenspecifikt?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C63168-6FEB-4B73-B6CA-7B30FF34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193"/>
            <a:ext cx="7772400" cy="2342732"/>
          </a:xfrm>
        </p:spPr>
        <p:txBody>
          <a:bodyPr>
            <a:normAutofit/>
          </a:bodyPr>
          <a:lstStyle/>
          <a:p>
            <a:r>
              <a:rPr lang="sv-SE" sz="1400" dirty="0"/>
              <a:t>Organisatoriskt perspektiv (mindre undervisningstid, kortare kurstid, kontinuerlig antagning, vuxenutbildningens marknad</a:t>
            </a:r>
          </a:p>
          <a:p>
            <a:r>
              <a:rPr lang="sv-SE" sz="1400" dirty="0"/>
              <a:t>Lärarperspektiv (stora skillnader i bl.a. studievana, förkunskaper och tidigare erfarenheter, begränsad tillgång till forskning om vuxnas lärande, lärarutbildning som behandlar vuxenutbildningens särart lite eller inte alls)</a:t>
            </a:r>
          </a:p>
          <a:p>
            <a:r>
              <a:rPr lang="sv-SE" sz="1400" dirty="0"/>
              <a:t>Individperspektivet (större behov av sammanhang och mening, tidigare misslyckanden i bagaget)</a:t>
            </a:r>
          </a:p>
          <a:p>
            <a:r>
              <a:rPr lang="sv-SE" sz="1400" dirty="0"/>
              <a:t>Matematikperspektiv  (vilken matematik behöver vuxna, hur ser kursplanerna ut? Vilka matematikkunskaper behövs i yrkesutbildningar och arbetsliv?)</a:t>
            </a:r>
          </a:p>
        </p:txBody>
      </p:sp>
    </p:spTree>
    <p:extLst>
      <p:ext uri="{BB962C8B-B14F-4D97-AF65-F5344CB8AC3E}">
        <p14:creationId xmlns:p14="http://schemas.microsoft.com/office/powerpoint/2010/main" val="301287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0C30A-3BE0-4C0F-BE47-F0FB4C84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724"/>
            <a:ext cx="7772400" cy="827632"/>
          </a:xfrm>
        </p:spPr>
        <p:txBody>
          <a:bodyPr/>
          <a:lstStyle/>
          <a:p>
            <a:r>
              <a:rPr lang="sv-SE" dirty="0"/>
              <a:t>Problemområden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7FBF7-466F-484D-9829-F72A0B50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216"/>
            <a:ext cx="7772400" cy="2387784"/>
          </a:xfrm>
        </p:spPr>
        <p:txBody>
          <a:bodyPr/>
          <a:lstStyle/>
          <a:p>
            <a:r>
              <a:rPr lang="sv-SE" sz="1400" dirty="0"/>
              <a:t>Kartläggning av studievana, förkunskaper, motivation och särskilda behov</a:t>
            </a:r>
          </a:p>
          <a:p>
            <a:r>
              <a:rPr lang="sv-SE" sz="1400" dirty="0"/>
              <a:t>Vetenskaplig grund och beprövad erfarenhet – hur blir det verklighet?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/>
              <a:t>Forskning om och utvärdering av samband mellan studietid-resultat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/>
              <a:t>och mellan studieform-resultat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99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E8663-B1C3-4B09-B272-DE4E6553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281"/>
            <a:ext cx="7772400" cy="1041214"/>
          </a:xfrm>
        </p:spPr>
        <p:txBody>
          <a:bodyPr/>
          <a:lstStyle/>
          <a:p>
            <a:r>
              <a:rPr lang="sv-SE" dirty="0"/>
              <a:t>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9D3892-1B71-4245-A5A8-1EE363FDA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588"/>
            <a:ext cx="7772400" cy="2162521"/>
          </a:xfrm>
        </p:spPr>
        <p:txBody>
          <a:bodyPr>
            <a:normAutofit fontScale="25000" lnSpcReduction="20000"/>
          </a:bodyPr>
          <a:lstStyle/>
          <a:p>
            <a:r>
              <a:rPr lang="sv-SE" sz="5600" dirty="0"/>
              <a:t>Mera forskning och kommunikation forskare- skolledare-lärare</a:t>
            </a:r>
          </a:p>
          <a:p>
            <a:endParaRPr lang="sv-SE" sz="5600" dirty="0"/>
          </a:p>
          <a:p>
            <a:r>
              <a:rPr lang="sv-SE" sz="5600" dirty="0"/>
              <a:t>Angripa problemen från flera håll, betrakta helhetsbilden</a:t>
            </a:r>
          </a:p>
          <a:p>
            <a:endParaRPr lang="sv-SE" sz="5600" dirty="0"/>
          </a:p>
          <a:p>
            <a:r>
              <a:rPr lang="sv-SE" sz="5600" dirty="0"/>
              <a:t>Utveckla studerandes medvetenhet om sitt eget lärande</a:t>
            </a:r>
          </a:p>
          <a:p>
            <a:endParaRPr lang="sv-SE" sz="4800" dirty="0"/>
          </a:p>
          <a:p>
            <a:r>
              <a:rPr lang="sv-SE" sz="4800" dirty="0"/>
              <a:t>Arbeta för en bättre överensstämmelse mellan den studerandes erfarenheter/förutsättningar/ambition och val av studieform (klassrum/distans , kurslängd m.m.)</a:t>
            </a:r>
          </a:p>
          <a:p>
            <a:endParaRPr lang="sv-SE" sz="4000" dirty="0"/>
          </a:p>
          <a:p>
            <a:r>
              <a:rPr lang="sv-SE" sz="4000" dirty="0"/>
              <a:t>Arbeta för ett ökat inflytande och ansvarstagande kursdeltagarna</a:t>
            </a:r>
          </a:p>
        </p:txBody>
      </p:sp>
    </p:spTree>
    <p:extLst>
      <p:ext uri="{BB962C8B-B14F-4D97-AF65-F5344CB8AC3E}">
        <p14:creationId xmlns:p14="http://schemas.microsoft.com/office/powerpoint/2010/main" val="28806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60538"/>
            <a:ext cx="7772400" cy="1208076"/>
          </a:xfrm>
        </p:spPr>
        <p:txBody>
          <a:bodyPr/>
          <a:lstStyle/>
          <a:p>
            <a:r>
              <a:rPr lang="sv-SE" b="1" dirty="0"/>
              <a:t>Två organisationer – ALM och </a:t>
            </a:r>
            <a:r>
              <a:rPr lang="sv-SE" b="1" dirty="0" err="1"/>
              <a:t>ViS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68381"/>
            <a:ext cx="7772400" cy="1394960"/>
          </a:xfrm>
        </p:spPr>
        <p:txBody>
          <a:bodyPr>
            <a:normAutofit/>
          </a:bodyPr>
          <a:lstStyle/>
          <a:p>
            <a:r>
              <a:rPr lang="sv-SE" sz="1400" dirty="0"/>
              <a:t>ALM – </a:t>
            </a:r>
            <a:r>
              <a:rPr lang="sv-SE" sz="1400" dirty="0" err="1"/>
              <a:t>Adults</a:t>
            </a:r>
            <a:r>
              <a:rPr lang="sv-SE" sz="1400" dirty="0"/>
              <a:t> Learning </a:t>
            </a:r>
            <a:r>
              <a:rPr lang="sv-SE" sz="1400" dirty="0" err="1"/>
              <a:t>Mathematics</a:t>
            </a:r>
            <a:endParaRPr lang="sv-SE" sz="1400" dirty="0"/>
          </a:p>
          <a:p>
            <a:r>
              <a:rPr lang="sv-SE" sz="1400" dirty="0"/>
              <a:t>ViS – Vuxenutbildning i Samverkan</a:t>
            </a:r>
          </a:p>
        </p:txBody>
      </p:sp>
    </p:spTree>
    <p:extLst>
      <p:ext uri="{BB962C8B-B14F-4D97-AF65-F5344CB8AC3E}">
        <p14:creationId xmlns:p14="http://schemas.microsoft.com/office/powerpoint/2010/main" val="240971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059543" y="365126"/>
            <a:ext cx="11161486" cy="1325563"/>
          </a:xfrm>
        </p:spPr>
        <p:txBody>
          <a:bodyPr>
            <a:noAutofit/>
          </a:bodyPr>
          <a:lstStyle/>
          <a:p>
            <a:pPr algn="ctr"/>
            <a:br>
              <a:rPr lang="sv-SE" sz="4400" dirty="0">
                <a:solidFill>
                  <a:srgbClr val="54D143"/>
                </a:solidFill>
              </a:rPr>
            </a:br>
            <a:r>
              <a:rPr lang="sv-SE" sz="4400" dirty="0">
                <a:solidFill>
                  <a:srgbClr val="54D143"/>
                </a:solidFill>
              </a:rPr>
              <a:t>ALM (</a:t>
            </a:r>
            <a:r>
              <a:rPr lang="sv-SE" sz="4400" dirty="0" err="1">
                <a:solidFill>
                  <a:srgbClr val="54D143"/>
                </a:solidFill>
              </a:rPr>
              <a:t>Adults</a:t>
            </a:r>
            <a:r>
              <a:rPr lang="sv-SE" sz="4400" dirty="0">
                <a:solidFill>
                  <a:srgbClr val="54D143"/>
                </a:solidFill>
              </a:rPr>
              <a:t> Learning </a:t>
            </a:r>
            <a:r>
              <a:rPr lang="sv-SE" sz="4400" dirty="0" err="1">
                <a:solidFill>
                  <a:srgbClr val="54D143"/>
                </a:solidFill>
              </a:rPr>
              <a:t>Mathematics</a:t>
            </a:r>
            <a:r>
              <a:rPr lang="sv-SE" sz="4400" dirty="0">
                <a:solidFill>
                  <a:srgbClr val="54D143"/>
                </a:solidFill>
              </a:rPr>
              <a:t>) </a:t>
            </a:r>
            <a:br>
              <a:rPr lang="sv-SE" sz="4400" dirty="0">
                <a:solidFill>
                  <a:srgbClr val="54D143"/>
                </a:solidFill>
              </a:rPr>
            </a:br>
            <a:r>
              <a:rPr lang="sv-SE" sz="4400" dirty="0">
                <a:solidFill>
                  <a:srgbClr val="54D143"/>
                </a:solidFill>
              </a:rPr>
              <a:t>Läs mer om konferensen på</a:t>
            </a:r>
            <a:r>
              <a:rPr lang="sv-SE" sz="4400" dirty="0"/>
              <a:t>     </a:t>
            </a:r>
            <a:br>
              <a:rPr lang="sv-SE" sz="4400" dirty="0"/>
            </a:br>
            <a:r>
              <a:rPr lang="sv-SE" sz="4400" dirty="0">
                <a:hlinkClick r:id="rId2"/>
              </a:rPr>
              <a:t>www.alm-online.net</a:t>
            </a:r>
            <a:br>
              <a:rPr lang="sv-SE" sz="4400" dirty="0"/>
            </a:br>
            <a:endParaRPr lang="sv-SE" sz="4400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3"/>
          <a:srcRect l="17539" t="13228" r="18660" b="5350"/>
          <a:stretch/>
        </p:blipFill>
        <p:spPr bwMode="auto">
          <a:xfrm>
            <a:off x="1415260" y="2312894"/>
            <a:ext cx="6150952" cy="4172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23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2"/>
    </mc:Choice>
    <mc:Fallback xmlns="">
      <p:transition spd="slow" advTm="81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45472" y="1484298"/>
            <a:ext cx="9144000" cy="1641490"/>
          </a:xfrm>
        </p:spPr>
        <p:txBody>
          <a:bodyPr/>
          <a:lstStyle/>
          <a:p>
            <a:pPr algn="ctr"/>
            <a:r>
              <a:rPr lang="sv-SE" dirty="0" err="1">
                <a:solidFill>
                  <a:srgbClr val="54D143"/>
                </a:solidFill>
              </a:rPr>
              <a:t>ViS</a:t>
            </a:r>
            <a:r>
              <a:rPr lang="sv-SE" dirty="0">
                <a:solidFill>
                  <a:srgbClr val="54D143"/>
                </a:solidFill>
              </a:rPr>
              <a:t>-matematik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-261257" y="3418610"/>
            <a:ext cx="9481472" cy="754025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AED561"/>
                </a:solidFill>
              </a:rPr>
              <a:t>Ett nätverk för matematiklärare som arbetar med vuxna </a:t>
            </a:r>
          </a:p>
        </p:txBody>
      </p:sp>
      <p:sp>
        <p:nvSpPr>
          <p:cNvPr id="5" name="Rektangel 4"/>
          <p:cNvSpPr/>
          <p:nvPr/>
        </p:nvSpPr>
        <p:spPr>
          <a:xfrm>
            <a:off x="-1523999" y="5196114"/>
            <a:ext cx="12192000" cy="1661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 descr="http://www.visnet.se/wp-content/uploads/2011/11/Appl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5391150"/>
            <a:ext cx="18573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derrubrik 2"/>
          <p:cNvSpPr txBox="1">
            <a:spLocks/>
          </p:cNvSpPr>
          <p:nvPr/>
        </p:nvSpPr>
        <p:spPr>
          <a:xfrm>
            <a:off x="-674921" y="5791104"/>
            <a:ext cx="9481472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dirty="0">
                <a:solidFill>
                  <a:schemeClr val="bg1"/>
                </a:solidFill>
              </a:rPr>
              <a:t>www.visnet.se/natverk/matematiklarande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054881"/>
      </p:ext>
    </p:extLst>
  </p:cSld>
  <p:clrMapOvr>
    <a:masterClrMapping/>
  </p:clrMapOvr>
  <p:transition spd="slow" advTm="89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F8C4E-396B-4B9B-9A73-19574627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Aktuella konferenser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7FD5F3-75DD-4F83-BB59-FA159773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25 november </a:t>
            </a:r>
            <a:r>
              <a:rPr lang="sv-SE" dirty="0"/>
              <a:t>kl.14-16: Webbseminarium om nyheter som berör matematikkurserna. </a:t>
            </a:r>
            <a:r>
              <a:rPr lang="sv-SE" dirty="0" err="1"/>
              <a:t>ViS</a:t>
            </a:r>
            <a:r>
              <a:rPr lang="sv-SE" dirty="0"/>
              <a:t> arrangerar, Skolverket medverkar, ingen deltagaravgift.</a:t>
            </a:r>
          </a:p>
          <a:p>
            <a:endParaRPr lang="sv-SE" dirty="0"/>
          </a:p>
          <a:p>
            <a:r>
              <a:rPr lang="sv-SE" dirty="0"/>
              <a:t>17 februari: Grundläggande matematik, kartläggning, delaktighet och inflytande</a:t>
            </a:r>
          </a:p>
          <a:p>
            <a:endParaRPr lang="sv-SE" dirty="0"/>
          </a:p>
          <a:p>
            <a:r>
              <a:rPr lang="sv-SE" b="1" dirty="0"/>
              <a:t>31 mars-1 april 2022</a:t>
            </a:r>
            <a:r>
              <a:rPr lang="sv-SE" dirty="0"/>
              <a:t>,Växjö: Matematikbiennalen</a:t>
            </a:r>
          </a:p>
          <a:p>
            <a:endParaRPr lang="sv-SE" dirty="0"/>
          </a:p>
          <a:p>
            <a:r>
              <a:rPr lang="sv-SE" b="1" dirty="0"/>
              <a:t>5 april 2022,</a:t>
            </a:r>
            <a:r>
              <a:rPr lang="sv-SE" dirty="0"/>
              <a:t> Stockholm: </a:t>
            </a:r>
            <a:r>
              <a:rPr lang="sv-SE" dirty="0" err="1"/>
              <a:t>ViS</a:t>
            </a:r>
            <a:r>
              <a:rPr lang="sv-SE" dirty="0"/>
              <a:t> årliga konferens, matematiknätverket medverkar på temat ”Vetenskaplig grund och beprövad erfarenhet”</a:t>
            </a:r>
          </a:p>
          <a:p>
            <a:endParaRPr lang="sv-SE" dirty="0"/>
          </a:p>
          <a:p>
            <a:r>
              <a:rPr lang="sv-SE" b="1" dirty="0"/>
              <a:t>25-26 april 2022</a:t>
            </a:r>
            <a:r>
              <a:rPr lang="sv-SE" dirty="0"/>
              <a:t>, Köpenhamn: Nordisk konferens om vuxnas matematiklärande. NVL arrangerar med </a:t>
            </a:r>
            <a:r>
              <a:rPr lang="sv-SE" dirty="0" err="1"/>
              <a:t>ViS</a:t>
            </a:r>
            <a:r>
              <a:rPr lang="sv-SE" dirty="0"/>
              <a:t>-matematik som medarrangör</a:t>
            </a:r>
          </a:p>
        </p:txBody>
      </p:sp>
    </p:spTree>
    <p:extLst>
      <p:ext uri="{BB962C8B-B14F-4D97-AF65-F5344CB8AC3E}">
        <p14:creationId xmlns:p14="http://schemas.microsoft.com/office/powerpoint/2010/main" val="150098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goda vuxenutbildningen i matematik- Hur  skulle den kunna se ut?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Starkare statlig styrning för nationell likvärdighet</a:t>
            </a:r>
          </a:p>
          <a:p>
            <a:endParaRPr lang="sv-SE"/>
          </a:p>
          <a:p>
            <a:r>
              <a:rPr lang="sv-SE"/>
              <a:t>Egen läroplan</a:t>
            </a:r>
          </a:p>
          <a:p>
            <a:endParaRPr lang="sv-SE"/>
          </a:p>
          <a:p>
            <a:r>
              <a:rPr lang="sv-SE"/>
              <a:t>Kurs för vuxna bl.a. innehållande delar av matematik 1 och matematik 2 ”Medborgarmatematik”</a:t>
            </a:r>
          </a:p>
          <a:p>
            <a:endParaRPr lang="sv-SE"/>
          </a:p>
          <a:p>
            <a:r>
              <a:rPr lang="sv-SE"/>
              <a:t>Bättre stöd till den studerande att utveckla sin lärandeprocess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99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91917"/>
          </a:xfrm>
        </p:spPr>
        <p:txBody>
          <a:bodyPr>
            <a:normAutofit fontScale="90000"/>
          </a:bodyPr>
          <a:lstStyle/>
          <a:p>
            <a:r>
              <a:rPr lang="sv-SE" dirty="0"/>
              <a:t>Översikt</a:t>
            </a:r>
            <a:br>
              <a:rPr lang="sv-SE" dirty="0"/>
            </a:br>
            <a:r>
              <a:rPr lang="sv-SE" dirty="0"/>
              <a:t>   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95120"/>
            <a:ext cx="7772400" cy="24963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Hur har vuxenutbildningens villkor ändrats?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Hur ser resultaten ut?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Vad är specifikt för just vuxnas matematiklärande? 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Angelägna utvecklingsområden ur olika perspektiv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 Åtgärder</a:t>
            </a:r>
          </a:p>
          <a:p>
            <a:pPr marL="0" indent="0">
              <a:buNone/>
            </a:pPr>
            <a:r>
              <a:rPr lang="sv-SE" sz="1400" b="1" dirty="0"/>
              <a:t>     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0330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Lärarutbildning med inriktning mot vuxnas lärande</a:t>
            </a:r>
          </a:p>
          <a:p>
            <a:endParaRPr lang="sv-SE" sz="2000" dirty="0"/>
          </a:p>
          <a:p>
            <a:r>
              <a:rPr lang="sv-SE" sz="2000" dirty="0"/>
              <a:t>Mera forskning och fördjupad kommunikation med forskare</a:t>
            </a:r>
          </a:p>
          <a:p>
            <a:endParaRPr lang="sv-SE" sz="2000" dirty="0"/>
          </a:p>
          <a:p>
            <a:r>
              <a:rPr lang="sv-SE" sz="2000" dirty="0"/>
              <a:t>Större utbud av kompetensutveckling</a:t>
            </a:r>
          </a:p>
          <a:p>
            <a:endParaRPr lang="sv-SE" sz="2000" dirty="0"/>
          </a:p>
          <a:p>
            <a:r>
              <a:rPr lang="sv-SE" sz="2000" dirty="0"/>
              <a:t>Rätt kurs/nivå/studieform för varje vuxenstuderande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82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77801"/>
            <a:ext cx="8721726" cy="1456267"/>
          </a:xfrm>
        </p:spPr>
        <p:txBody>
          <a:bodyPr>
            <a:normAutofit/>
          </a:bodyPr>
          <a:lstStyle/>
          <a:p>
            <a:r>
              <a:rPr lang="sv-SE" dirty="0"/>
              <a:t>Hur ser det ut? Vad har förändrats?</a:t>
            </a:r>
            <a:br>
              <a:rPr lang="sv-SE" sz="3600" dirty="0"/>
            </a:br>
            <a:r>
              <a:rPr lang="sv-SE" sz="1800" dirty="0"/>
              <a:t>Totalt 400 000 deltagare i vuxenutbildning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35708"/>
            <a:ext cx="7772400" cy="375549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sv-SE" sz="5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Andel yrkeskurser ökar, grundläggande kurser och </a:t>
            </a:r>
            <a:r>
              <a:rPr lang="sv-SE" sz="1600" dirty="0" err="1"/>
              <a:t>sfi</a:t>
            </a:r>
            <a:r>
              <a:rPr lang="sv-SE" sz="1600" dirty="0"/>
              <a:t> minskar något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Andelen ej schemalagd undervisning (distans, </a:t>
            </a:r>
            <a:r>
              <a:rPr lang="sv-SE" sz="1600" dirty="0" err="1"/>
              <a:t>flex</a:t>
            </a:r>
            <a:r>
              <a:rPr lang="sv-SE" sz="1600" dirty="0"/>
              <a:t>) ökar från 13% till 27% under en tioårsperiod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Andelen kurser som bedrivs av annan utförare än huvudmannen ökar från 33% till 51% under samma period.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Andelen utomlands födda bland de studerande ökar från ca. 40 % till ca. 45 %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Andel  studerande med funktionsvariation/svårigheter ökar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Kontinuerlig antagning , kortare kurstider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1600" dirty="0"/>
              <a:t>Resultaten oförändrade de senaste tre åren</a:t>
            </a:r>
          </a:p>
          <a:p>
            <a:endParaRPr lang="sv-SE" sz="5000" dirty="0"/>
          </a:p>
          <a:p>
            <a:endParaRPr lang="sv-SE" sz="5000" dirty="0"/>
          </a:p>
          <a:p>
            <a:endParaRPr lang="sv-SE" sz="5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29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69337-E103-4E0B-A915-A3EF8B2A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MENAR VI MED RESULTAT?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B7C078-02A1-4EFB-B4D6-2EF7582F8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865"/>
            <a:ext cx="7772400" cy="91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HUR DEFINIERAR VI OCH VAD ÄR MÄTBART??</a:t>
            </a:r>
          </a:p>
        </p:txBody>
      </p:sp>
    </p:spTree>
    <p:extLst>
      <p:ext uri="{BB962C8B-B14F-4D97-AF65-F5344CB8AC3E}">
        <p14:creationId xmlns:p14="http://schemas.microsoft.com/office/powerpoint/2010/main" val="382648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A5B31-56A8-496B-BAD4-7FA99BD6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7323"/>
            <a:ext cx="7772400" cy="1133060"/>
          </a:xfrm>
        </p:spPr>
        <p:txBody>
          <a:bodyPr>
            <a:normAutofit/>
          </a:bodyPr>
          <a:lstStyle/>
          <a:p>
            <a:r>
              <a:rPr lang="sv-SE" dirty="0"/>
              <a:t>Vilka resultat finns?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C0E85F-DC44-4007-9701-D7030A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7772400" cy="1633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Betygsresultat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Resultat från nationella prov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Andel studieavbrott i olika kurser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Resultat från internationella undersökningar</a:t>
            </a:r>
          </a:p>
        </p:txBody>
      </p:sp>
    </p:spTree>
    <p:extLst>
      <p:ext uri="{BB962C8B-B14F-4D97-AF65-F5344CB8AC3E}">
        <p14:creationId xmlns:p14="http://schemas.microsoft.com/office/powerpoint/2010/main" val="204756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8FDEB-F74E-41FD-9264-72761906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1"/>
            <a:ext cx="7772400" cy="1451112"/>
          </a:xfrm>
        </p:spPr>
        <p:txBody>
          <a:bodyPr>
            <a:normAutofit/>
          </a:bodyPr>
          <a:lstStyle/>
          <a:p>
            <a:r>
              <a:rPr lang="sv-SE" dirty="0"/>
              <a:t>Vilka uppgifter saknas/är problematiska?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CF38D5-FB62-4580-A3E2-CC6AF42D1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1613"/>
            <a:ext cx="7772400" cy="2282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Resultat i kommunens egenregi – upphandlad verksamhet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Resultat i olika studieformer (distans/</a:t>
            </a:r>
            <a:r>
              <a:rPr lang="sv-SE" sz="1400" dirty="0" err="1"/>
              <a:t>flex</a:t>
            </a:r>
            <a:r>
              <a:rPr lang="sv-SE" sz="1400" dirty="0"/>
              <a:t>/övrigt)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/>
              <a:t>Provresultat (nationella prov) som ej redovisas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31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561CF-4FAE-4D3C-899F-328A65DF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Betygsresultat 2020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5FEB7-784A-48E0-ABBC-9CF31AC09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KURS                         BETYG A,B,C,                   BETYG F</a:t>
            </a:r>
          </a:p>
          <a:p>
            <a:r>
              <a:rPr lang="sv-SE" dirty="0"/>
              <a:t>Alla kurser               ca.40 %                        ca.10 %</a:t>
            </a:r>
          </a:p>
          <a:p>
            <a:endParaRPr lang="sv-SE" dirty="0"/>
          </a:p>
          <a:p>
            <a:r>
              <a:rPr lang="sv-SE" dirty="0"/>
              <a:t>Engelska 5                ca.35 %                        ca.20 %</a:t>
            </a:r>
          </a:p>
          <a:p>
            <a:endParaRPr lang="sv-SE" dirty="0"/>
          </a:p>
          <a:p>
            <a:r>
              <a:rPr lang="sv-SE" dirty="0"/>
              <a:t>Moderna språk        ca.75 %                        ca. 15%</a:t>
            </a:r>
          </a:p>
          <a:p>
            <a:endParaRPr lang="sv-SE" dirty="0"/>
          </a:p>
          <a:p>
            <a:r>
              <a:rPr lang="sv-SE" b="1" i="1" dirty="0">
                <a:solidFill>
                  <a:schemeClr val="accent1"/>
                </a:solidFill>
              </a:rPr>
              <a:t>Matematik 2a         ca. 10 %                      ca. 35 %</a:t>
            </a:r>
          </a:p>
          <a:p>
            <a:endParaRPr lang="sv-SE" b="1" i="1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7317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CA285-C433-46A5-89E7-D826793A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58"/>
            <a:ext cx="7772400" cy="967796"/>
          </a:xfrm>
        </p:spPr>
        <p:txBody>
          <a:bodyPr>
            <a:normAutofit/>
          </a:bodyPr>
          <a:lstStyle/>
          <a:p>
            <a:r>
              <a:rPr lang="sv-SE" dirty="0"/>
              <a:t>NATIONELLA PROV 2018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F27738-ECD5-49AE-9AA7-D681570B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KURS                      BETYG A,B,C,                  BETYG F</a:t>
            </a:r>
          </a:p>
          <a:p>
            <a:r>
              <a:rPr lang="sv-SE" dirty="0"/>
              <a:t>Engelska 5             30 %                                12 %</a:t>
            </a:r>
          </a:p>
          <a:p>
            <a:r>
              <a:rPr lang="sv-SE" dirty="0"/>
              <a:t>                                       </a:t>
            </a:r>
          </a:p>
          <a:p>
            <a:r>
              <a:rPr lang="sv-SE" dirty="0"/>
              <a:t>Svenska 1               46 %                                6 %</a:t>
            </a:r>
          </a:p>
          <a:p>
            <a:endParaRPr lang="sv-SE" dirty="0"/>
          </a:p>
          <a:p>
            <a:r>
              <a:rPr lang="sv-SE" dirty="0"/>
              <a:t>Matematik 2a        6 %                                  41 %</a:t>
            </a:r>
          </a:p>
          <a:p>
            <a:endParaRPr lang="sv-SE" dirty="0"/>
          </a:p>
          <a:p>
            <a:r>
              <a:rPr lang="sv-SE" dirty="0"/>
              <a:t>Matematik 4          21 %                                29 %</a:t>
            </a:r>
          </a:p>
        </p:txBody>
      </p:sp>
    </p:spTree>
    <p:extLst>
      <p:ext uri="{BB962C8B-B14F-4D97-AF65-F5344CB8AC3E}">
        <p14:creationId xmlns:p14="http://schemas.microsoft.com/office/powerpoint/2010/main" val="3244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9A8E7-41D4-41F5-9D4E-A5E6A04E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Studieavbrott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E3D456-57C3-4C9B-BDB3-16272E59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kurser           knappt 20 %</a:t>
            </a:r>
          </a:p>
          <a:p>
            <a:endParaRPr lang="sv-SE" dirty="0"/>
          </a:p>
          <a:p>
            <a:r>
              <a:rPr lang="sv-SE" dirty="0"/>
              <a:t>Matematik 2a     39 %</a:t>
            </a:r>
          </a:p>
          <a:p>
            <a:endParaRPr lang="sv-SE" dirty="0"/>
          </a:p>
          <a:p>
            <a:r>
              <a:rPr lang="sv-SE" dirty="0"/>
              <a:t>Storstäder          26 %</a:t>
            </a:r>
          </a:p>
          <a:p>
            <a:endParaRPr lang="sv-SE" dirty="0"/>
          </a:p>
          <a:p>
            <a:r>
              <a:rPr lang="sv-SE" dirty="0"/>
              <a:t>Glesbygd             13 %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507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2904</TotalTime>
  <Words>866</Words>
  <Application>Microsoft Office PowerPoint</Application>
  <PresentationFormat>Bildspel på skärmen (4:3)</PresentationFormat>
  <Paragraphs>137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Times New Roman</vt:lpstr>
      <vt:lpstr>Wingdings</vt:lpstr>
      <vt:lpstr>Himmel</vt:lpstr>
      <vt:lpstr>     Vuxnas matematiklärande - problemområden och strategier  31 mars 2022, Växjö </vt:lpstr>
      <vt:lpstr>Översikt      </vt:lpstr>
      <vt:lpstr>Hur ser det ut? Vad har förändrats? Totalt 400 000 deltagare i vuxenutbildning</vt:lpstr>
      <vt:lpstr>VAD MENAR VI MED RESULTAT?</vt:lpstr>
      <vt:lpstr>Vilka resultat finns?</vt:lpstr>
      <vt:lpstr>Vilka uppgifter saknas/är problematiska?</vt:lpstr>
      <vt:lpstr>Betygsresultat 2020  </vt:lpstr>
      <vt:lpstr>NATIONELLA PROV 2018</vt:lpstr>
      <vt:lpstr>Studieavbrott</vt:lpstr>
      <vt:lpstr>Piaac Program for the International Assessment of Adult Competencies </vt:lpstr>
      <vt:lpstr>Några resultatmässiga utmaningar</vt:lpstr>
      <vt:lpstr> Vad är vuxenspecifikt?</vt:lpstr>
      <vt:lpstr>Problemområden</vt:lpstr>
      <vt:lpstr>åtgärder</vt:lpstr>
      <vt:lpstr>Två organisationer – ALM och ViS</vt:lpstr>
      <vt:lpstr> ALM (Adults Learning Mathematics)  Läs mer om konferensen på      www.alm-online.net </vt:lpstr>
      <vt:lpstr>ViS-matematik</vt:lpstr>
      <vt:lpstr>Aktuella konferenser</vt:lpstr>
      <vt:lpstr>Den goda vuxenutbildningen i matematik- Hur  skulle den kunna se ut?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Vuxnas matematiklärande – är det något särskilt med det?</dc:title>
  <dc:creator>stefan melen</dc:creator>
  <cp:lastModifiedBy>Hans Christer Melén</cp:lastModifiedBy>
  <cp:revision>336</cp:revision>
  <dcterms:created xsi:type="dcterms:W3CDTF">2016-01-23T12:57:36Z</dcterms:created>
  <dcterms:modified xsi:type="dcterms:W3CDTF">2022-06-07T09:50:31Z</dcterms:modified>
</cp:coreProperties>
</file>